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5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1EEEF8-AF08-18C8-F41E-A33A84557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2312BD2-2F7C-221C-F9E4-86057D2DEB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EAD626-E01C-2D49-4D55-C2DDF28DD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F8AD-1A3C-4586-80A5-161752DEC491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6CA8EB-BF46-0E92-BEBF-96879E7FB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A01CF1-BC05-3813-8DAE-A59A61C92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178A-AAA9-4B7E-92A0-DB522D1A92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4708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7170DD-5E8E-B230-B705-5E433A82C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C053A46-1D56-7107-C767-8C9BAB1711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6CF8D9-E9FB-D86D-E399-7FCC35A6E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F8AD-1A3C-4586-80A5-161752DEC491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32C2EF-BC14-1452-8FEF-B34558E71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C6433F-2CD5-117C-0E24-860BB5BF2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178A-AAA9-4B7E-92A0-DB522D1A92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0533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D652000-595C-95D0-881C-C4573F98FB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AABD445-8604-1CA7-E43E-E264C97D79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FA81B2-00A3-E9DF-86E8-0AA7D0272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F8AD-1A3C-4586-80A5-161752DEC491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A2FB6A-B1B6-86F9-0000-C7D6F258C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2274BE-C2EF-DD6B-19AE-85B6583B1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178A-AAA9-4B7E-92A0-DB522D1A92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5085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81A27D-6589-7231-81D0-0E0168E41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8B18F3-F3C0-37FE-3EB3-A84EC0720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6CED58-C31A-BE56-BFB2-E2371749B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F8AD-1A3C-4586-80A5-161752DEC491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B20069-4900-CEEB-9DD2-F397A3DE1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B33408-0B37-B2D0-2DA2-460A39B43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178A-AAA9-4B7E-92A0-DB522D1A92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3507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307B04-76B7-1CBB-FD3B-449AFAE42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639ABD6-BBD8-D0A2-2EE6-4968754B6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4904AC-E0E4-F93D-4500-25BDD98D7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F8AD-1A3C-4586-80A5-161752DEC491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159B98-396F-230D-4A25-58AE24BBB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5B1B08-2552-BDA6-F6B4-A98FCCE99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178A-AAA9-4B7E-92A0-DB522D1A92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32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E9E3B3-BBCA-BD35-C7C2-0EC31C844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FB7AD0-4FAC-1774-E831-5F46CED9D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13E228-C541-D8B2-547C-C394AD702D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BA4714-DB3B-27A0-8DFD-DE3DEC74F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F8AD-1A3C-4586-80A5-161752DEC491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2EC82E9-512E-12C4-8D78-34EB8DEB5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8CFB0CF-D382-7355-6FF8-90E09A65C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178A-AAA9-4B7E-92A0-DB522D1A92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1233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1445C0-F88A-3E26-99A5-13E729A29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A9C6EB-0953-0E57-48C9-6AE670015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3E93E1F-43E5-820F-1911-9096F48136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8DE0081-8776-8BE2-9A25-7A27D61113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2763279-AE54-C87E-B082-C882C2299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DB079D2-37D2-3BCF-66C4-A4CFDA484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F8AD-1A3C-4586-80A5-161752DEC491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B31BF94-B898-7713-B811-46E7BE7B4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947BCDF-F630-38D7-3DBD-4DA3495B0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178A-AAA9-4B7E-92A0-DB522D1A92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3027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BC0EC2-DF4E-8BE4-838F-8F3139C24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4AD03A2-21B0-A07F-552C-62C3E23D7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F8AD-1A3C-4586-80A5-161752DEC491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34AC0F2-9A3C-D7D3-A42E-9B2FE055D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B5FF833-06BE-8CA4-4955-57EABFAF5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178A-AAA9-4B7E-92A0-DB522D1A92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52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AD7FC7F-94E2-5B91-B7CA-7D89B82D6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F8AD-1A3C-4586-80A5-161752DEC491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EFF8D3E-340B-8C6B-89BF-819DF2197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D818DDC-E27F-BE7A-8C9E-95547D2A8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178A-AAA9-4B7E-92A0-DB522D1A92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2489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D62A51-4731-EF8B-B970-EA9D62E3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E36191-3F2D-850A-AFB3-8029E9A64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4D39167-E062-890A-8D23-03E44FA42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32A8A7A-0BEC-457F-36A1-994D096E8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F8AD-1A3C-4586-80A5-161752DEC491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0F81EF-883D-051F-6839-B889A972F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7EFBBFF-196C-CEAA-17C8-DFEFEC484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178A-AAA9-4B7E-92A0-DB522D1A92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1909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C13001-8A29-B512-2D00-716E6332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1974ADB-3B6C-8A46-AF64-FBB6454AC8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BDA584C-61B3-7F03-5AE2-743F243091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2F5B93-3B73-416F-6C7E-23F663865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F8AD-1A3C-4586-80A5-161752DEC491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7F758F-837E-495F-A15D-5D33A6CAE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A14509-5ABF-24D3-1409-A9CEDB68E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178A-AAA9-4B7E-92A0-DB522D1A92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2747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5A531A9-F3CF-FAA3-235E-8F4C92298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99F692-209E-4A9A-F294-46F32EE52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6A7087-7635-6184-1E89-2B9F437A30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7F8AD-1A3C-4586-80A5-161752DEC491}" type="datetimeFigureOut">
              <a:rPr lang="fr-FR" smtClean="0"/>
              <a:t>16/01/2025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62239D-C606-1869-CF33-54E234F99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347736-01AD-9C31-0EF0-70EA6300FA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5178A-AAA9-4B7E-92A0-DB522D1A92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212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pixabay.com/en/attention-exclamation-mark-sign-307030/" TargetMode="External"/><Relationship Id="rId13" Type="http://schemas.openxmlformats.org/officeDocument/2006/relationships/hyperlink" Target="https://freepngimg.com/png/35558-gears-picture" TargetMode="External"/><Relationship Id="rId3" Type="http://schemas.microsoft.com/office/2007/relationships/hdphoto" Target="../media/hdphoto1.wdp"/><Relationship Id="rId7" Type="http://schemas.openxmlformats.org/officeDocument/2006/relationships/image" Target="../media/image6.png"/><Relationship Id="rId12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5" Type="http://schemas.openxmlformats.org/officeDocument/2006/relationships/image" Target="../media/image10.png"/><Relationship Id="rId10" Type="http://schemas.openxmlformats.org/officeDocument/2006/relationships/hyperlink" Target="https://pixabay.com/es/vectors/rojo-tel%C3%A9fono-s%C3%ADmbolo-de-emergencia-296733/" TargetMode="External"/><Relationship Id="rId4" Type="http://schemas.openxmlformats.org/officeDocument/2006/relationships/image" Target="../media/image3.emf"/><Relationship Id="rId9" Type="http://schemas.openxmlformats.org/officeDocument/2006/relationships/image" Target="../media/image7.png"/><Relationship Id="rId1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3" Type="http://schemas.microsoft.com/office/2007/relationships/hdphoto" Target="../media/hdphoto1.wdp"/><Relationship Id="rId21" Type="http://schemas.openxmlformats.org/officeDocument/2006/relationships/image" Target="../media/image27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" Type="http://schemas.openxmlformats.org/officeDocument/2006/relationships/image" Target="../media/image2.png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24" Type="http://schemas.openxmlformats.org/officeDocument/2006/relationships/image" Target="../media/image10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23" Type="http://schemas.openxmlformats.org/officeDocument/2006/relationships/image" Target="../media/image9.png"/><Relationship Id="rId10" Type="http://schemas.openxmlformats.org/officeDocument/2006/relationships/image" Target="../media/image16.png"/><Relationship Id="rId19" Type="http://schemas.openxmlformats.org/officeDocument/2006/relationships/image" Target="../media/image25.jpg"/><Relationship Id="rId4" Type="http://schemas.openxmlformats.org/officeDocument/2006/relationships/image" Target="../media/image3.emf"/><Relationship Id="rId9" Type="http://schemas.openxmlformats.org/officeDocument/2006/relationships/image" Target="../media/image15.png"/><Relationship Id="rId14" Type="http://schemas.openxmlformats.org/officeDocument/2006/relationships/image" Target="../media/image20.png"/><Relationship Id="rId22" Type="http://schemas.openxmlformats.org/officeDocument/2006/relationships/image" Target="../media/image28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2.png"/><Relationship Id="rId18" Type="http://schemas.openxmlformats.org/officeDocument/2006/relationships/image" Target="../media/image36.png"/><Relationship Id="rId26" Type="http://schemas.openxmlformats.org/officeDocument/2006/relationships/image" Target="../media/image40.png"/><Relationship Id="rId39" Type="http://schemas.openxmlformats.org/officeDocument/2006/relationships/image" Target="../media/image52.png"/><Relationship Id="rId21" Type="http://schemas.openxmlformats.org/officeDocument/2006/relationships/image" Target="../media/image38.png"/><Relationship Id="rId34" Type="http://schemas.openxmlformats.org/officeDocument/2006/relationships/image" Target="../media/image47.png"/><Relationship Id="rId42" Type="http://schemas.openxmlformats.org/officeDocument/2006/relationships/image" Target="../media/image22.png"/><Relationship Id="rId47" Type="http://schemas.openxmlformats.org/officeDocument/2006/relationships/image" Target="../media/image56.png"/><Relationship Id="rId50" Type="http://schemas.openxmlformats.org/officeDocument/2006/relationships/image" Target="../media/image59.png"/><Relationship Id="rId55" Type="http://schemas.openxmlformats.org/officeDocument/2006/relationships/image" Target="../media/image63.png"/><Relationship Id="rId7" Type="http://schemas.openxmlformats.org/officeDocument/2006/relationships/image" Target="../media/image19.png"/><Relationship Id="rId12" Type="http://schemas.openxmlformats.org/officeDocument/2006/relationships/image" Target="../media/image15.png"/><Relationship Id="rId17" Type="http://schemas.openxmlformats.org/officeDocument/2006/relationships/image" Target="../media/image35.png"/><Relationship Id="rId25" Type="http://schemas.openxmlformats.org/officeDocument/2006/relationships/image" Target="../media/image4.png"/><Relationship Id="rId33" Type="http://schemas.openxmlformats.org/officeDocument/2006/relationships/image" Target="../media/image46.png"/><Relationship Id="rId38" Type="http://schemas.openxmlformats.org/officeDocument/2006/relationships/image" Target="../media/image51.png"/><Relationship Id="rId46" Type="http://schemas.openxmlformats.org/officeDocument/2006/relationships/image" Target="../media/image24.png"/><Relationship Id="rId2" Type="http://schemas.openxmlformats.org/officeDocument/2006/relationships/image" Target="../media/image27.png"/><Relationship Id="rId16" Type="http://schemas.openxmlformats.org/officeDocument/2006/relationships/image" Target="../media/image34.png"/><Relationship Id="rId20" Type="http://schemas.openxmlformats.org/officeDocument/2006/relationships/image" Target="../media/image17.png"/><Relationship Id="rId29" Type="http://schemas.openxmlformats.org/officeDocument/2006/relationships/image" Target="../media/image43.png"/><Relationship Id="rId41" Type="http://schemas.openxmlformats.org/officeDocument/2006/relationships/image" Target="../media/image53.png"/><Relationship Id="rId54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11" Type="http://schemas.openxmlformats.org/officeDocument/2006/relationships/image" Target="../media/image14.png"/><Relationship Id="rId24" Type="http://schemas.openxmlformats.org/officeDocument/2006/relationships/image" Target="../media/image39.png"/><Relationship Id="rId32" Type="http://schemas.openxmlformats.org/officeDocument/2006/relationships/image" Target="../media/image45.png"/><Relationship Id="rId37" Type="http://schemas.openxmlformats.org/officeDocument/2006/relationships/image" Target="../media/image50.png"/><Relationship Id="rId40" Type="http://schemas.openxmlformats.org/officeDocument/2006/relationships/image" Target="../media/image18.png"/><Relationship Id="rId45" Type="http://schemas.openxmlformats.org/officeDocument/2006/relationships/image" Target="../media/image20.png"/><Relationship Id="rId53" Type="http://schemas.openxmlformats.org/officeDocument/2006/relationships/image" Target="../media/image62.png"/><Relationship Id="rId5" Type="http://schemas.openxmlformats.org/officeDocument/2006/relationships/image" Target="../media/image28.png"/><Relationship Id="rId15" Type="http://schemas.openxmlformats.org/officeDocument/2006/relationships/image" Target="../media/image33.png"/><Relationship Id="rId23" Type="http://schemas.openxmlformats.org/officeDocument/2006/relationships/image" Target="../media/image12.png"/><Relationship Id="rId28" Type="http://schemas.openxmlformats.org/officeDocument/2006/relationships/image" Target="../media/image42.png"/><Relationship Id="rId36" Type="http://schemas.openxmlformats.org/officeDocument/2006/relationships/image" Target="../media/image49.png"/><Relationship Id="rId49" Type="http://schemas.openxmlformats.org/officeDocument/2006/relationships/image" Target="../media/image58.png"/><Relationship Id="rId57" Type="http://schemas.openxmlformats.org/officeDocument/2006/relationships/image" Target="../media/image25.jpg"/><Relationship Id="rId10" Type="http://schemas.openxmlformats.org/officeDocument/2006/relationships/image" Target="../media/image13.png"/><Relationship Id="rId19" Type="http://schemas.openxmlformats.org/officeDocument/2006/relationships/image" Target="../media/image37.png"/><Relationship Id="rId31" Type="http://schemas.openxmlformats.org/officeDocument/2006/relationships/image" Target="../media/image21.png"/><Relationship Id="rId44" Type="http://schemas.openxmlformats.org/officeDocument/2006/relationships/image" Target="../media/image55.png"/><Relationship Id="rId52" Type="http://schemas.openxmlformats.org/officeDocument/2006/relationships/image" Target="../media/image61.png"/><Relationship Id="rId4" Type="http://schemas.openxmlformats.org/officeDocument/2006/relationships/image" Target="../media/image30.png"/><Relationship Id="rId9" Type="http://schemas.openxmlformats.org/officeDocument/2006/relationships/image" Target="../media/image31.png"/><Relationship Id="rId14" Type="http://schemas.openxmlformats.org/officeDocument/2006/relationships/image" Target="../media/image23.png"/><Relationship Id="rId22" Type="http://schemas.openxmlformats.org/officeDocument/2006/relationships/image" Target="../media/image11.png"/><Relationship Id="rId27" Type="http://schemas.openxmlformats.org/officeDocument/2006/relationships/image" Target="../media/image41.png"/><Relationship Id="rId30" Type="http://schemas.openxmlformats.org/officeDocument/2006/relationships/image" Target="../media/image44.png"/><Relationship Id="rId35" Type="http://schemas.openxmlformats.org/officeDocument/2006/relationships/image" Target="../media/image48.png"/><Relationship Id="rId43" Type="http://schemas.openxmlformats.org/officeDocument/2006/relationships/image" Target="../media/image54.png"/><Relationship Id="rId48" Type="http://schemas.openxmlformats.org/officeDocument/2006/relationships/image" Target="../media/image57.png"/><Relationship Id="rId56" Type="http://schemas.openxmlformats.org/officeDocument/2006/relationships/image" Target="../media/image10.png"/><Relationship Id="rId8" Type="http://schemas.openxmlformats.org/officeDocument/2006/relationships/image" Target="../media/image26.png"/><Relationship Id="rId51" Type="http://schemas.openxmlformats.org/officeDocument/2006/relationships/image" Target="../media/image60.png"/><Relationship Id="rId3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ZoneTexte 104">
            <a:extLst>
              <a:ext uri="{FF2B5EF4-FFF2-40B4-BE49-F238E27FC236}">
                <a16:creationId xmlns:a16="http://schemas.microsoft.com/office/drawing/2014/main" id="{2E3168AB-A571-38F0-3397-BC335A8B6BE3}"/>
              </a:ext>
            </a:extLst>
          </p:cNvPr>
          <p:cNvSpPr txBox="1"/>
          <p:nvPr/>
        </p:nvSpPr>
        <p:spPr>
          <a:xfrm>
            <a:off x="5240960" y="968319"/>
            <a:ext cx="6267616" cy="452431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Sur toute la surface de cet encart, intégrer une vue aérienne du site (ortho-photo), </a:t>
            </a:r>
            <a:r>
              <a:rPr lang="fr-FR" u="sng" dirty="0"/>
              <a:t>orientée de manière identique</a:t>
            </a:r>
            <a:r>
              <a:rPr lang="fr-FR" dirty="0"/>
              <a:t> au plan de masse du verso. (Orienter le Nord en conséquence)</a:t>
            </a:r>
          </a:p>
          <a:p>
            <a:pPr algn="ctr"/>
            <a:endParaRPr lang="fr-FR" dirty="0"/>
          </a:p>
          <a:p>
            <a:r>
              <a:rPr lang="fr-FR" dirty="0"/>
              <a:t>Cette vue doit permettre de voir :</a:t>
            </a:r>
          </a:p>
          <a:p>
            <a:endParaRPr lang="fr-FR" dirty="0"/>
          </a:p>
          <a:p>
            <a:r>
              <a:rPr lang="fr-FR" dirty="0"/>
              <a:t>- les voies périphériques et les bâtiments directement voisins</a:t>
            </a:r>
          </a:p>
          <a:p>
            <a:r>
              <a:rPr lang="fr-FR" dirty="0"/>
              <a:t> (sauf zone rural avec voisins éloignés) </a:t>
            </a:r>
          </a:p>
          <a:p>
            <a:pPr marL="285750" indent="-285750">
              <a:buFontTx/>
              <a:buChar char="-"/>
            </a:pPr>
            <a:r>
              <a:rPr lang="fr-FR" dirty="0"/>
              <a:t>Les accès aux véhicules pompiers</a:t>
            </a:r>
          </a:p>
          <a:p>
            <a:pPr marL="285750" indent="-285750">
              <a:buFontTx/>
              <a:buChar char="-"/>
            </a:pPr>
            <a:r>
              <a:rPr lang="fr-FR" dirty="0"/>
              <a:t>La défense externe contre l’incendie (poteaux, réserve)</a:t>
            </a:r>
          </a:p>
          <a:p>
            <a:pPr marL="285750" indent="-285750">
              <a:buFontTx/>
              <a:buChar char="-"/>
            </a:pPr>
            <a:r>
              <a:rPr lang="fr-FR" dirty="0"/>
              <a:t>L’emprise du site (limite de propriété)</a:t>
            </a:r>
          </a:p>
          <a:p>
            <a:pPr marL="285750" indent="-285750">
              <a:buFontTx/>
              <a:buChar char="-"/>
            </a:pPr>
            <a:r>
              <a:rPr lang="fr-FR" dirty="0"/>
              <a:t>L’emprise des bâtiments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endParaRPr lang="fr-FR" dirty="0"/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4404C58F-75F5-2567-DA2A-796F855BB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743053"/>
              </p:ext>
            </p:extLst>
          </p:nvPr>
        </p:nvGraphicFramePr>
        <p:xfrm>
          <a:off x="0" y="0"/>
          <a:ext cx="12192001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6784">
                  <a:extLst>
                    <a:ext uri="{9D8B030D-6E8A-4147-A177-3AD203B41FA5}">
                      <a16:colId xmlns:a16="http://schemas.microsoft.com/office/drawing/2014/main" val="2413438835"/>
                    </a:ext>
                  </a:extLst>
                </a:gridCol>
                <a:gridCol w="5111496">
                  <a:extLst>
                    <a:ext uri="{9D8B030D-6E8A-4147-A177-3AD203B41FA5}">
                      <a16:colId xmlns:a16="http://schemas.microsoft.com/office/drawing/2014/main" val="2494050643"/>
                    </a:ext>
                  </a:extLst>
                </a:gridCol>
                <a:gridCol w="3093721">
                  <a:extLst>
                    <a:ext uri="{9D8B030D-6E8A-4147-A177-3AD203B41FA5}">
                      <a16:colId xmlns:a16="http://schemas.microsoft.com/office/drawing/2014/main" val="498421591"/>
                    </a:ext>
                  </a:extLst>
                </a:gridCol>
              </a:tblGrid>
              <a:tr h="387395">
                <a:tc>
                  <a:txBody>
                    <a:bodyPr/>
                    <a:lstStyle/>
                    <a:p>
                      <a:pPr algn="ctr"/>
                      <a:r>
                        <a:rPr lang="fr-FR" sz="1600" i="1" dirty="0">
                          <a:latin typeface="Arial Black" panose="020B0A04020102020204" pitchFamily="34" charset="0"/>
                        </a:rPr>
                        <a:t>PLAN D’ACCUEIL DES SECOURS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latin typeface="Arial Black" panose="020B0A04020102020204" pitchFamily="34" charset="0"/>
                        </a:rPr>
                        <a:t>- NOM DE L’ETABLISSEMENT-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/>
                        <a:t>Numéro de rue nom de rue </a:t>
                      </a:r>
                    </a:p>
                    <a:p>
                      <a:pPr algn="ctr"/>
                      <a:r>
                        <a:rPr lang="fr-FR" sz="1400" b="0" dirty="0"/>
                        <a:t>49XXXX COMMUNE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5792178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83060D3B-3742-9540-E61C-DD48479B5B6D}"/>
              </a:ext>
            </a:extLst>
          </p:cNvPr>
          <p:cNvSpPr txBox="1"/>
          <p:nvPr/>
        </p:nvSpPr>
        <p:spPr>
          <a:xfrm>
            <a:off x="731520" y="518160"/>
            <a:ext cx="1060704" cy="1015663"/>
          </a:xfrm>
          <a:prstGeom prst="rect">
            <a:avLst/>
          </a:prstGeom>
          <a:noFill/>
          <a:ln>
            <a:solidFill>
              <a:schemeClr val="bg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endParaRPr lang="fr-FR" sz="1200" dirty="0">
              <a:solidFill>
                <a:schemeClr val="bg1"/>
              </a:solidFill>
            </a:endParaRP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</a:rPr>
              <a:t>Etablissement</a:t>
            </a:r>
          </a:p>
          <a:p>
            <a:pPr algn="ctr"/>
            <a:endParaRPr lang="fr-FR" sz="1200" dirty="0"/>
          </a:p>
          <a:p>
            <a:pPr algn="ctr"/>
            <a:endParaRPr lang="fr-FR" sz="1200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DCCD9466-CB32-CDF4-3E6C-8FE10867F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730044"/>
              </p:ext>
            </p:extLst>
          </p:nvPr>
        </p:nvGraphicFramePr>
        <p:xfrm>
          <a:off x="0" y="1533823"/>
          <a:ext cx="2523744" cy="465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3744">
                  <a:extLst>
                    <a:ext uri="{9D8B030D-6E8A-4147-A177-3AD203B41FA5}">
                      <a16:colId xmlns:a16="http://schemas.microsoft.com/office/drawing/2014/main" val="3140921268"/>
                    </a:ext>
                  </a:extLst>
                </a:gridCol>
              </a:tblGrid>
              <a:tr h="218630">
                <a:tc>
                  <a:txBody>
                    <a:bodyPr/>
                    <a:lstStyle/>
                    <a:p>
                      <a:pPr algn="ctr"/>
                      <a:r>
                        <a:rPr lang="fr-FR" sz="1000" b="0" i="1" dirty="0">
                          <a:solidFill>
                            <a:schemeClr val="bg1"/>
                          </a:solidFill>
                        </a:rPr>
                        <a:t>Version du JJ/MM/2024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6888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</a:rPr>
                        <a:t>ACTIVITE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0624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>
                          <a:solidFill>
                            <a:schemeClr val="bg1"/>
                          </a:solidFill>
                        </a:rPr>
                        <a:t>Classement (ICPE, ERP) activité principale</a:t>
                      </a:r>
                    </a:p>
                    <a:p>
                      <a:pPr algn="ctr"/>
                      <a:endParaRPr lang="fr-F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2113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</a:rPr>
                        <a:t>CONTACT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9769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200" b="0" dirty="0">
                          <a:solidFill>
                            <a:schemeClr val="bg1"/>
                          </a:solidFill>
                        </a:rPr>
                        <a:t>N° heures ouvrées 0X XX </a:t>
                      </a:r>
                      <a:r>
                        <a:rPr lang="fr-FR" sz="1200" b="0" dirty="0" err="1">
                          <a:solidFill>
                            <a:schemeClr val="bg1"/>
                          </a:solidFill>
                        </a:rPr>
                        <a:t>XX</a:t>
                      </a:r>
                      <a:r>
                        <a:rPr lang="fr-FR" sz="1200" b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r-FR" sz="1200" b="0" dirty="0" err="1">
                          <a:solidFill>
                            <a:schemeClr val="bg1"/>
                          </a:solidFill>
                        </a:rPr>
                        <a:t>XX</a:t>
                      </a:r>
                      <a:r>
                        <a:rPr lang="fr-FR" sz="1200" b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r-FR" sz="1200" b="0" dirty="0" err="1">
                          <a:solidFill>
                            <a:schemeClr val="bg1"/>
                          </a:solidFill>
                        </a:rPr>
                        <a:t>XX</a:t>
                      </a:r>
                      <a:endParaRPr lang="fr-FR" sz="1200" b="0" dirty="0">
                        <a:solidFill>
                          <a:schemeClr val="bg1"/>
                        </a:solidFill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200" b="0" dirty="0">
                          <a:solidFill>
                            <a:schemeClr val="bg1"/>
                          </a:solidFill>
                        </a:rPr>
                        <a:t>N° astreinte 0X XX </a:t>
                      </a:r>
                      <a:r>
                        <a:rPr lang="fr-FR" sz="1200" b="0" dirty="0" err="1">
                          <a:solidFill>
                            <a:schemeClr val="bg1"/>
                          </a:solidFill>
                        </a:rPr>
                        <a:t>XX</a:t>
                      </a:r>
                      <a:r>
                        <a:rPr lang="fr-FR" sz="1200" b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r-FR" sz="1200" b="0" dirty="0" err="1">
                          <a:solidFill>
                            <a:schemeClr val="bg1"/>
                          </a:solidFill>
                        </a:rPr>
                        <a:t>XX</a:t>
                      </a:r>
                      <a:r>
                        <a:rPr lang="fr-FR" sz="1200" b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r-FR" sz="1200" b="0" dirty="0" err="1">
                          <a:solidFill>
                            <a:schemeClr val="bg1"/>
                          </a:solidFill>
                        </a:rPr>
                        <a:t>XX</a:t>
                      </a:r>
                      <a:endParaRPr lang="fr-FR" sz="1200" b="0" dirty="0">
                        <a:solidFill>
                          <a:schemeClr val="bg1"/>
                        </a:solidFill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endParaRPr lang="fr-F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1290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</a:rPr>
                        <a:t>POPULATION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2517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>
                          <a:solidFill>
                            <a:schemeClr val="bg1"/>
                          </a:solidFill>
                        </a:rPr>
                        <a:t>Horaires :</a:t>
                      </a:r>
                    </a:p>
                    <a:p>
                      <a:pPr algn="l"/>
                      <a:r>
                        <a:rPr lang="fr-FR" sz="1200" b="0" dirty="0">
                          <a:solidFill>
                            <a:schemeClr val="bg1"/>
                          </a:solidFill>
                        </a:rPr>
                        <a:t>Effectif Maxi : XX personnes</a:t>
                      </a:r>
                    </a:p>
                    <a:p>
                      <a:pPr algn="l"/>
                      <a:endParaRPr lang="fr-F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9381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bg1"/>
                          </a:solidFill>
                        </a:rPr>
                        <a:t>CONSIGNES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2493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200" b="0" dirty="0">
                          <a:solidFill>
                            <a:schemeClr val="bg1"/>
                          </a:solidFill>
                        </a:rPr>
                        <a:t>D’accès au site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200" b="0" dirty="0">
                          <a:solidFill>
                            <a:schemeClr val="bg1"/>
                          </a:solidFill>
                        </a:rPr>
                        <a:t>De dangers particuliers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200" b="0" dirty="0">
                          <a:solidFill>
                            <a:schemeClr val="bg1"/>
                          </a:solidFill>
                        </a:rPr>
                        <a:t>D’enjeux à préserver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200" b="0" dirty="0">
                          <a:solidFill>
                            <a:schemeClr val="bg1"/>
                          </a:solidFill>
                        </a:rPr>
                        <a:t>De moyen de secours particulier</a:t>
                      </a:r>
                      <a:endParaRPr lang="fr-FR" sz="1200" b="1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fr-F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2057125"/>
                  </a:ext>
                </a:extLst>
              </a:tr>
            </a:tbl>
          </a:graphicData>
        </a:graphic>
      </p:graphicFrame>
      <p:grpSp>
        <p:nvGrpSpPr>
          <p:cNvPr id="9" name="Groupe 8">
            <a:extLst>
              <a:ext uri="{FF2B5EF4-FFF2-40B4-BE49-F238E27FC236}">
                <a16:creationId xmlns:a16="http://schemas.microsoft.com/office/drawing/2014/main" id="{5B76BE6A-1B33-56E2-7026-7FE63632109B}"/>
              </a:ext>
            </a:extLst>
          </p:cNvPr>
          <p:cNvGrpSpPr/>
          <p:nvPr/>
        </p:nvGrpSpPr>
        <p:grpSpPr>
          <a:xfrm>
            <a:off x="2513413" y="481563"/>
            <a:ext cx="1060704" cy="1015663"/>
            <a:chOff x="12653721" y="1598309"/>
            <a:chExt cx="1154120" cy="1148290"/>
          </a:xfrm>
        </p:grpSpPr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00D09F9A-1F09-28A0-72E7-B705A0CDE810}"/>
                </a:ext>
              </a:extLst>
            </p:cNvPr>
            <p:cNvSpPr/>
            <p:nvPr/>
          </p:nvSpPr>
          <p:spPr>
            <a:xfrm>
              <a:off x="12698480" y="1651813"/>
              <a:ext cx="1057449" cy="1063236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AE9D4BAE-1D5E-A558-6C64-8F44A7FC50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67040" y="1685803"/>
              <a:ext cx="920385" cy="1000414"/>
            </a:xfrm>
            <a:prstGeom prst="rect">
              <a:avLst/>
            </a:prstGeom>
          </p:spPr>
        </p:pic>
        <p:sp>
          <p:nvSpPr>
            <p:cNvPr id="12" name="Triangle rectangle 43">
              <a:extLst>
                <a:ext uri="{FF2B5EF4-FFF2-40B4-BE49-F238E27FC236}">
                  <a16:creationId xmlns:a16="http://schemas.microsoft.com/office/drawing/2014/main" id="{78101BAC-F909-0670-D582-235398A2201C}"/>
                </a:ext>
              </a:extLst>
            </p:cNvPr>
            <p:cNvSpPr/>
            <p:nvPr/>
          </p:nvSpPr>
          <p:spPr>
            <a:xfrm rot="15571170">
              <a:off x="13025610" y="1957852"/>
              <a:ext cx="398502" cy="71651"/>
            </a:xfrm>
            <a:custGeom>
              <a:avLst/>
              <a:gdLst>
                <a:gd name="connsiteX0" fmla="*/ 0 w 306494"/>
                <a:gd name="connsiteY0" fmla="*/ 45719 h 45719"/>
                <a:gd name="connsiteX1" fmla="*/ 0 w 306494"/>
                <a:gd name="connsiteY1" fmla="*/ 0 h 45719"/>
                <a:gd name="connsiteX2" fmla="*/ 306494 w 306494"/>
                <a:gd name="connsiteY2" fmla="*/ 45719 h 45719"/>
                <a:gd name="connsiteX3" fmla="*/ 0 w 306494"/>
                <a:gd name="connsiteY3" fmla="*/ 45719 h 45719"/>
                <a:gd name="connsiteX0" fmla="*/ 101646 w 408140"/>
                <a:gd name="connsiteY0" fmla="*/ 98425 h 98425"/>
                <a:gd name="connsiteX1" fmla="*/ 0 w 408140"/>
                <a:gd name="connsiteY1" fmla="*/ 0 h 98425"/>
                <a:gd name="connsiteX2" fmla="*/ 408140 w 408140"/>
                <a:gd name="connsiteY2" fmla="*/ 98425 h 98425"/>
                <a:gd name="connsiteX3" fmla="*/ 101646 w 408140"/>
                <a:gd name="connsiteY3" fmla="*/ 98425 h 98425"/>
                <a:gd name="connsiteX0" fmla="*/ 36774 w 408140"/>
                <a:gd name="connsiteY0" fmla="*/ 69473 h 98425"/>
                <a:gd name="connsiteX1" fmla="*/ 0 w 408140"/>
                <a:gd name="connsiteY1" fmla="*/ 0 h 98425"/>
                <a:gd name="connsiteX2" fmla="*/ 408140 w 408140"/>
                <a:gd name="connsiteY2" fmla="*/ 98425 h 98425"/>
                <a:gd name="connsiteX3" fmla="*/ 36774 w 408140"/>
                <a:gd name="connsiteY3" fmla="*/ 69473 h 98425"/>
                <a:gd name="connsiteX0" fmla="*/ 36774 w 448381"/>
                <a:gd name="connsiteY0" fmla="*/ 69473 h 82768"/>
                <a:gd name="connsiteX1" fmla="*/ 0 w 448381"/>
                <a:gd name="connsiteY1" fmla="*/ 0 h 82768"/>
                <a:gd name="connsiteX2" fmla="*/ 448381 w 448381"/>
                <a:gd name="connsiteY2" fmla="*/ 82768 h 82768"/>
                <a:gd name="connsiteX3" fmla="*/ 36774 w 448381"/>
                <a:gd name="connsiteY3" fmla="*/ 69473 h 82768"/>
                <a:gd name="connsiteX0" fmla="*/ 0 w 411607"/>
                <a:gd name="connsiteY0" fmla="*/ 46051 h 59346"/>
                <a:gd name="connsiteX1" fmla="*/ 68198 w 411607"/>
                <a:gd name="connsiteY1" fmla="*/ 0 h 59346"/>
                <a:gd name="connsiteX2" fmla="*/ 411607 w 411607"/>
                <a:gd name="connsiteY2" fmla="*/ 59346 h 59346"/>
                <a:gd name="connsiteX3" fmla="*/ 0 w 411607"/>
                <a:gd name="connsiteY3" fmla="*/ 46051 h 59346"/>
                <a:gd name="connsiteX0" fmla="*/ 41363 w 452970"/>
                <a:gd name="connsiteY0" fmla="*/ 65046 h 78341"/>
                <a:gd name="connsiteX1" fmla="*/ 0 w 452970"/>
                <a:gd name="connsiteY1" fmla="*/ 0 h 78341"/>
                <a:gd name="connsiteX2" fmla="*/ 452970 w 452970"/>
                <a:gd name="connsiteY2" fmla="*/ 78341 h 78341"/>
                <a:gd name="connsiteX3" fmla="*/ 41363 w 452970"/>
                <a:gd name="connsiteY3" fmla="*/ 65046 h 78341"/>
                <a:gd name="connsiteX0" fmla="*/ 193501 w 452970"/>
                <a:gd name="connsiteY0" fmla="*/ 103610 h 103610"/>
                <a:gd name="connsiteX1" fmla="*/ 0 w 452970"/>
                <a:gd name="connsiteY1" fmla="*/ 0 h 103610"/>
                <a:gd name="connsiteX2" fmla="*/ 452970 w 452970"/>
                <a:gd name="connsiteY2" fmla="*/ 78341 h 103610"/>
                <a:gd name="connsiteX3" fmla="*/ 193501 w 452970"/>
                <a:gd name="connsiteY3" fmla="*/ 103610 h 103610"/>
                <a:gd name="connsiteX0" fmla="*/ 49544 w 452970"/>
                <a:gd name="connsiteY0" fmla="*/ 61242 h 78341"/>
                <a:gd name="connsiteX1" fmla="*/ 0 w 452970"/>
                <a:gd name="connsiteY1" fmla="*/ 0 h 78341"/>
                <a:gd name="connsiteX2" fmla="*/ 452970 w 452970"/>
                <a:gd name="connsiteY2" fmla="*/ 78341 h 78341"/>
                <a:gd name="connsiteX3" fmla="*/ 49544 w 452970"/>
                <a:gd name="connsiteY3" fmla="*/ 61242 h 78341"/>
                <a:gd name="connsiteX0" fmla="*/ 49544 w 453634"/>
                <a:gd name="connsiteY0" fmla="*/ 61242 h 74974"/>
                <a:gd name="connsiteX1" fmla="*/ 0 w 453634"/>
                <a:gd name="connsiteY1" fmla="*/ 0 h 74974"/>
                <a:gd name="connsiteX2" fmla="*/ 453634 w 453634"/>
                <a:gd name="connsiteY2" fmla="*/ 74974 h 74974"/>
                <a:gd name="connsiteX3" fmla="*/ 49544 w 453634"/>
                <a:gd name="connsiteY3" fmla="*/ 61242 h 74974"/>
                <a:gd name="connsiteX0" fmla="*/ 54268 w 458358"/>
                <a:gd name="connsiteY0" fmla="*/ 65544 h 79276"/>
                <a:gd name="connsiteX1" fmla="*/ 0 w 458358"/>
                <a:gd name="connsiteY1" fmla="*/ 0 h 79276"/>
                <a:gd name="connsiteX2" fmla="*/ 458358 w 458358"/>
                <a:gd name="connsiteY2" fmla="*/ 79276 h 79276"/>
                <a:gd name="connsiteX3" fmla="*/ 54268 w 458358"/>
                <a:gd name="connsiteY3" fmla="*/ 65544 h 79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8358" h="79276">
                  <a:moveTo>
                    <a:pt x="54268" y="65544"/>
                  </a:moveTo>
                  <a:lnTo>
                    <a:pt x="0" y="0"/>
                  </a:lnTo>
                  <a:lnTo>
                    <a:pt x="458358" y="79276"/>
                  </a:lnTo>
                  <a:lnTo>
                    <a:pt x="54268" y="6554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DDCC396E-784C-AAB1-25F3-AB219FC6E8F6}"/>
                </a:ext>
              </a:extLst>
            </p:cNvPr>
            <p:cNvSpPr txBox="1"/>
            <p:nvPr/>
          </p:nvSpPr>
          <p:spPr>
            <a:xfrm>
              <a:off x="13073217" y="1598309"/>
              <a:ext cx="3032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b="1" dirty="0">
                  <a:solidFill>
                    <a:srgbClr val="FF0000"/>
                  </a:solidFill>
                </a:rPr>
                <a:t>N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CD8DD391-D4A5-E81C-6C1B-FFAF57A2E61A}"/>
                </a:ext>
              </a:extLst>
            </p:cNvPr>
            <p:cNvSpPr txBox="1"/>
            <p:nvPr/>
          </p:nvSpPr>
          <p:spPr>
            <a:xfrm>
              <a:off x="13106879" y="2500378"/>
              <a:ext cx="26962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b="1" dirty="0"/>
                <a:t>S</a:t>
              </a: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CB6ECFAB-1EAA-91AD-2131-94F643CC48AA}"/>
                </a:ext>
              </a:extLst>
            </p:cNvPr>
            <p:cNvSpPr txBox="1"/>
            <p:nvPr/>
          </p:nvSpPr>
          <p:spPr>
            <a:xfrm>
              <a:off x="12653721" y="2042564"/>
              <a:ext cx="30649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b="1" dirty="0"/>
                <a:t>O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2C3DDFF6-57CD-A5A5-60D8-5BB7CFC38C4B}"/>
                </a:ext>
              </a:extLst>
            </p:cNvPr>
            <p:cNvSpPr txBox="1"/>
            <p:nvPr/>
          </p:nvSpPr>
          <p:spPr>
            <a:xfrm>
              <a:off x="13535009" y="2042564"/>
              <a:ext cx="2728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b="1" dirty="0"/>
                <a:t>E</a:t>
              </a:r>
            </a:p>
          </p:txBody>
        </p: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AE5C92D8-A8AC-7AC6-B5D1-CD61EDD152BC}"/>
              </a:ext>
            </a:extLst>
          </p:cNvPr>
          <p:cNvGrpSpPr/>
          <p:nvPr/>
        </p:nvGrpSpPr>
        <p:grpSpPr>
          <a:xfrm>
            <a:off x="2554549" y="6376437"/>
            <a:ext cx="1889413" cy="465349"/>
            <a:chOff x="2570279" y="6415689"/>
            <a:chExt cx="1889413" cy="465349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1B2E6428-E87A-7077-DEEA-3937DB6CA6E6}"/>
                </a:ext>
              </a:extLst>
            </p:cNvPr>
            <p:cNvSpPr/>
            <p:nvPr/>
          </p:nvSpPr>
          <p:spPr>
            <a:xfrm>
              <a:off x="2570279" y="6415689"/>
              <a:ext cx="1889413" cy="434481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17" name="Groupe 16">
              <a:extLst>
                <a:ext uri="{FF2B5EF4-FFF2-40B4-BE49-F238E27FC236}">
                  <a16:creationId xmlns:a16="http://schemas.microsoft.com/office/drawing/2014/main" id="{506E5C05-A99F-7A9E-B253-D6E977AA4AE8}"/>
                </a:ext>
              </a:extLst>
            </p:cNvPr>
            <p:cNvGrpSpPr/>
            <p:nvPr/>
          </p:nvGrpSpPr>
          <p:grpSpPr>
            <a:xfrm>
              <a:off x="2599822" y="6451007"/>
              <a:ext cx="1830325" cy="430031"/>
              <a:chOff x="6123923" y="7420242"/>
              <a:chExt cx="5862546" cy="430031"/>
            </a:xfrm>
          </p:grpSpPr>
          <p:grpSp>
            <p:nvGrpSpPr>
              <p:cNvPr id="18" name="Groupe 17">
                <a:extLst>
                  <a:ext uri="{FF2B5EF4-FFF2-40B4-BE49-F238E27FC236}">
                    <a16:creationId xmlns:a16="http://schemas.microsoft.com/office/drawing/2014/main" id="{57EF63AB-8F6E-6732-6B19-699C59BCA694}"/>
                  </a:ext>
                </a:extLst>
              </p:cNvPr>
              <p:cNvGrpSpPr/>
              <p:nvPr/>
            </p:nvGrpSpPr>
            <p:grpSpPr>
              <a:xfrm>
                <a:off x="6123923" y="7420242"/>
                <a:ext cx="5862546" cy="430031"/>
                <a:chOff x="6123923" y="7420242"/>
                <a:chExt cx="5862546" cy="430031"/>
              </a:xfrm>
            </p:grpSpPr>
            <p:grpSp>
              <p:nvGrpSpPr>
                <p:cNvPr id="20" name="Groupe 19">
                  <a:extLst>
                    <a:ext uri="{FF2B5EF4-FFF2-40B4-BE49-F238E27FC236}">
                      <a16:creationId xmlns:a16="http://schemas.microsoft.com/office/drawing/2014/main" id="{0B79D29F-3480-B960-426A-34406F97A3D3}"/>
                    </a:ext>
                  </a:extLst>
                </p:cNvPr>
                <p:cNvGrpSpPr/>
                <p:nvPr/>
              </p:nvGrpSpPr>
              <p:grpSpPr>
                <a:xfrm>
                  <a:off x="6123923" y="7420242"/>
                  <a:ext cx="5862546" cy="430031"/>
                  <a:chOff x="9134762" y="5538253"/>
                  <a:chExt cx="5862546" cy="430031"/>
                </a:xfrm>
              </p:grpSpPr>
              <p:grpSp>
                <p:nvGrpSpPr>
                  <p:cNvPr id="23" name="Groupe 22">
                    <a:extLst>
                      <a:ext uri="{FF2B5EF4-FFF2-40B4-BE49-F238E27FC236}">
                        <a16:creationId xmlns:a16="http://schemas.microsoft.com/office/drawing/2014/main" id="{A7BDDB0A-FF1E-6E6F-19B1-EFA689526509}"/>
                      </a:ext>
                    </a:extLst>
                  </p:cNvPr>
                  <p:cNvGrpSpPr/>
                  <p:nvPr/>
                </p:nvGrpSpPr>
                <p:grpSpPr>
                  <a:xfrm>
                    <a:off x="9134762" y="5538253"/>
                    <a:ext cx="5862546" cy="215242"/>
                    <a:chOff x="12838771" y="6633398"/>
                    <a:chExt cx="3455128" cy="200847"/>
                  </a:xfrm>
                </p:grpSpPr>
                <p:pic>
                  <p:nvPicPr>
                    <p:cNvPr id="25" name="Image 24">
                      <a:extLst>
                        <a:ext uri="{FF2B5EF4-FFF2-40B4-BE49-F238E27FC236}">
                          <a16:creationId xmlns:a16="http://schemas.microsoft.com/office/drawing/2014/main" id="{1D5B5FB1-BB50-9318-A2CF-EA2E2243022D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 rotWithShape="1">
                    <a:blip r:embed="rId4"/>
                    <a:srcRect t="48920" b="-1"/>
                    <a:stretch/>
                  </p:blipFill>
                  <p:spPr>
                    <a:xfrm>
                      <a:off x="12838771" y="6633401"/>
                      <a:ext cx="3043428" cy="200844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26" name="Image 25">
                      <a:extLst>
                        <a:ext uri="{FF2B5EF4-FFF2-40B4-BE49-F238E27FC236}">
                          <a16:creationId xmlns:a16="http://schemas.microsoft.com/office/drawing/2014/main" id="{CEA7753E-7C84-5916-3662-18AA9576EC5E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 rotWithShape="1">
                    <a:blip r:embed="rId4"/>
                    <a:srcRect t="48920" r="75763" b="-1"/>
                    <a:stretch/>
                  </p:blipFill>
                  <p:spPr>
                    <a:xfrm>
                      <a:off x="15556284" y="6633398"/>
                      <a:ext cx="737615" cy="200844"/>
                    </a:xfrm>
                    <a:prstGeom prst="rect">
                      <a:avLst/>
                    </a:prstGeom>
                  </p:spPr>
                </p:pic>
              </p:grpSp>
              <p:sp>
                <p:nvSpPr>
                  <p:cNvPr id="24" name="ZoneTexte 23">
                    <a:extLst>
                      <a:ext uri="{FF2B5EF4-FFF2-40B4-BE49-F238E27FC236}">
                        <a16:creationId xmlns:a16="http://schemas.microsoft.com/office/drawing/2014/main" id="{FFAA3C58-363B-E411-42EB-2537F595604D}"/>
                      </a:ext>
                    </a:extLst>
                  </p:cNvPr>
                  <p:cNvSpPr txBox="1"/>
                  <p:nvPr/>
                </p:nvSpPr>
                <p:spPr>
                  <a:xfrm>
                    <a:off x="10692333" y="5737452"/>
                    <a:ext cx="2166186" cy="2308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r"/>
                    <a:r>
                      <a:rPr lang="fr-FR" sz="900" dirty="0"/>
                      <a:t>100 m</a:t>
                    </a:r>
                  </a:p>
                </p:txBody>
              </p:sp>
            </p:grpSp>
            <p:cxnSp>
              <p:nvCxnSpPr>
                <p:cNvPr id="21" name="Connecteur droit avec flèche 20">
                  <a:extLst>
                    <a:ext uri="{FF2B5EF4-FFF2-40B4-BE49-F238E27FC236}">
                      <a16:creationId xmlns:a16="http://schemas.microsoft.com/office/drawing/2014/main" id="{BB32EBF1-9E81-AF01-9897-057703679F1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156001" y="7723161"/>
                  <a:ext cx="1406479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avec flèche 21">
                  <a:extLst>
                    <a:ext uri="{FF2B5EF4-FFF2-40B4-BE49-F238E27FC236}">
                      <a16:creationId xmlns:a16="http://schemas.microsoft.com/office/drawing/2014/main" id="{3D616DC6-2915-D972-7B2F-321A7FC7ECA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216179" y="7723161"/>
                  <a:ext cx="1770290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" name="Connecteur droit 18">
                <a:extLst>
                  <a:ext uri="{FF2B5EF4-FFF2-40B4-BE49-F238E27FC236}">
                    <a16:creationId xmlns:a16="http://schemas.microsoft.com/office/drawing/2014/main" id="{D0DF6AB7-D228-58A2-3D45-FC8CEDEF7B7D}"/>
                  </a:ext>
                </a:extLst>
              </p:cNvPr>
              <p:cNvCxnSpPr/>
              <p:nvPr/>
            </p:nvCxnSpPr>
            <p:spPr>
              <a:xfrm>
                <a:off x="6156000" y="7443788"/>
                <a:ext cx="0" cy="16192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27" name="Tableau 26">
            <a:extLst>
              <a:ext uri="{FF2B5EF4-FFF2-40B4-BE49-F238E27FC236}">
                <a16:creationId xmlns:a16="http://schemas.microsoft.com/office/drawing/2014/main" id="{799CD9AE-B5D3-5369-57B4-6707E1AF4B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209413"/>
              </p:ext>
            </p:extLst>
          </p:nvPr>
        </p:nvGraphicFramePr>
        <p:xfrm>
          <a:off x="9829606" y="4245794"/>
          <a:ext cx="2205176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245">
                  <a:extLst>
                    <a:ext uri="{9D8B030D-6E8A-4147-A177-3AD203B41FA5}">
                      <a16:colId xmlns:a16="http://schemas.microsoft.com/office/drawing/2014/main" val="2649131834"/>
                    </a:ext>
                  </a:extLst>
                </a:gridCol>
                <a:gridCol w="1781931">
                  <a:extLst>
                    <a:ext uri="{9D8B030D-6E8A-4147-A177-3AD203B41FA5}">
                      <a16:colId xmlns:a16="http://schemas.microsoft.com/office/drawing/2014/main" val="1101127883"/>
                    </a:ext>
                  </a:extLst>
                </a:gridCol>
              </a:tblGrid>
              <a:tr h="207412"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tx1"/>
                          </a:solidFill>
                        </a:rPr>
                        <a:t>LEGENDE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017765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Accès pompiers principal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444199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Accès secondaire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5377025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Barrière (tricoises)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0013572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Citerne incendie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423730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Point d’aspiration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314423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Poteau incendie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50347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Limite de propriété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727376"/>
                  </a:ext>
                </a:extLst>
              </a:tr>
              <a:tr h="238764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Emprise des bâtiments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34739"/>
                  </a:ext>
                </a:extLst>
              </a:tr>
            </a:tbl>
          </a:graphicData>
        </a:graphic>
      </p:graphicFrame>
      <p:grpSp>
        <p:nvGrpSpPr>
          <p:cNvPr id="104" name="Groupe 103">
            <a:extLst>
              <a:ext uri="{FF2B5EF4-FFF2-40B4-BE49-F238E27FC236}">
                <a16:creationId xmlns:a16="http://schemas.microsoft.com/office/drawing/2014/main" id="{C050CCE9-79F2-9FB2-8868-A7167684562B}"/>
              </a:ext>
            </a:extLst>
          </p:cNvPr>
          <p:cNvGrpSpPr/>
          <p:nvPr/>
        </p:nvGrpSpPr>
        <p:grpSpPr>
          <a:xfrm>
            <a:off x="9889870" y="5186164"/>
            <a:ext cx="306160" cy="1452601"/>
            <a:chOff x="9813670" y="5262073"/>
            <a:chExt cx="306160" cy="1452601"/>
          </a:xfrm>
        </p:grpSpPr>
        <p:sp>
          <p:nvSpPr>
            <p:cNvPr id="96" name="Ellipse 95">
              <a:extLst>
                <a:ext uri="{FF2B5EF4-FFF2-40B4-BE49-F238E27FC236}">
                  <a16:creationId xmlns:a16="http://schemas.microsoft.com/office/drawing/2014/main" id="{C30DAD0F-2387-1CCA-2ED6-061F0C78D1CA}"/>
                </a:ext>
              </a:extLst>
            </p:cNvPr>
            <p:cNvSpPr/>
            <p:nvPr/>
          </p:nvSpPr>
          <p:spPr>
            <a:xfrm>
              <a:off x="9889700" y="6032334"/>
              <a:ext cx="144000" cy="1440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349F7175-AFA3-8ED0-23A2-D9B201905076}"/>
                </a:ext>
              </a:extLst>
            </p:cNvPr>
            <p:cNvSpPr/>
            <p:nvPr/>
          </p:nvSpPr>
          <p:spPr>
            <a:xfrm>
              <a:off x="9813670" y="6304486"/>
              <a:ext cx="296060" cy="138036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C9E6161B-3080-F97E-9112-C2AA5A5A6FEC}"/>
                </a:ext>
              </a:extLst>
            </p:cNvPr>
            <p:cNvSpPr/>
            <p:nvPr/>
          </p:nvSpPr>
          <p:spPr>
            <a:xfrm>
              <a:off x="9823770" y="6576638"/>
              <a:ext cx="296060" cy="138036"/>
            </a:xfrm>
            <a:prstGeom prst="rect">
              <a:avLst/>
            </a:prstGeom>
            <a:noFill/>
            <a:ln w="28575">
              <a:solidFill>
                <a:schemeClr val="accent2"/>
              </a:solidFill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accent2"/>
                </a:solidFill>
              </a:endParaRP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9CDB5476-D2FD-5C56-1D11-94BE026E3C5B}"/>
                </a:ext>
              </a:extLst>
            </p:cNvPr>
            <p:cNvSpPr/>
            <p:nvPr/>
          </p:nvSpPr>
          <p:spPr>
            <a:xfrm>
              <a:off x="9843080" y="5515155"/>
              <a:ext cx="219569" cy="1158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01" name="Triangle isocèle 100">
              <a:extLst>
                <a:ext uri="{FF2B5EF4-FFF2-40B4-BE49-F238E27FC236}">
                  <a16:creationId xmlns:a16="http://schemas.microsoft.com/office/drawing/2014/main" id="{BF2A6F78-BE39-C2A0-DFC0-7A12A651D5FB}"/>
                </a:ext>
              </a:extLst>
            </p:cNvPr>
            <p:cNvSpPr/>
            <p:nvPr/>
          </p:nvSpPr>
          <p:spPr>
            <a:xfrm>
              <a:off x="9875186" y="5760182"/>
              <a:ext cx="155359" cy="161027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86"/>
            </a:p>
          </p:txBody>
        </p:sp>
        <p:pic>
          <p:nvPicPr>
            <p:cNvPr id="103" name="Image 102">
              <a:extLst>
                <a:ext uri="{FF2B5EF4-FFF2-40B4-BE49-F238E27FC236}">
                  <a16:creationId xmlns:a16="http://schemas.microsoft.com/office/drawing/2014/main" id="{E6A43E3D-D2CD-FAA2-C26F-0479A09E1F7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flipH="1" flipV="1">
              <a:off x="9813670" y="5262073"/>
              <a:ext cx="300494" cy="61444"/>
            </a:xfrm>
            <a:prstGeom prst="rect">
              <a:avLst/>
            </a:prstGeom>
          </p:spPr>
        </p:pic>
      </p:grpSp>
      <p:pic>
        <p:nvPicPr>
          <p:cNvPr id="2" name="Image 1">
            <a:extLst>
              <a:ext uri="{FF2B5EF4-FFF2-40B4-BE49-F238E27FC236}">
                <a16:creationId xmlns:a16="http://schemas.microsoft.com/office/drawing/2014/main" id="{AE58C0F7-CAA2-0D46-00E3-C7CEDA0DA9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574" y="3866384"/>
            <a:ext cx="255924" cy="280982"/>
          </a:xfrm>
          <a:prstGeom prst="rect">
            <a:avLst/>
          </a:prstGeom>
        </p:spPr>
      </p:pic>
      <p:pic>
        <p:nvPicPr>
          <p:cNvPr id="3" name="Image 2" descr="Une image contenant jaune&#10;&#10;Description générée automatiquement">
            <a:extLst>
              <a:ext uri="{FF2B5EF4-FFF2-40B4-BE49-F238E27FC236}">
                <a16:creationId xmlns:a16="http://schemas.microsoft.com/office/drawing/2014/main" id="{A87B0C55-B54D-2890-080E-8639C41B1C6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157218" y="4856636"/>
            <a:ext cx="292828" cy="263875"/>
          </a:xfrm>
          <a:prstGeom prst="rect">
            <a:avLst/>
          </a:prstGeom>
        </p:spPr>
      </p:pic>
      <p:pic>
        <p:nvPicPr>
          <p:cNvPr id="4" name="Image 3" descr="Une image contenant logo, symbole, rouge, Graphique&#10;&#10;Description générée automatiquement">
            <a:extLst>
              <a:ext uri="{FF2B5EF4-FFF2-40B4-BE49-F238E27FC236}">
                <a16:creationId xmlns:a16="http://schemas.microsoft.com/office/drawing/2014/main" id="{31C11EAC-EDE0-1DBE-9DC6-99A3096D98B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0"/>
              </a:ext>
            </a:extLst>
          </a:blip>
          <a:stretch>
            <a:fillRect/>
          </a:stretch>
        </p:blipFill>
        <p:spPr>
          <a:xfrm>
            <a:off x="194122" y="2854431"/>
            <a:ext cx="255924" cy="255324"/>
          </a:xfrm>
          <a:prstGeom prst="rect">
            <a:avLst/>
          </a:prstGeom>
        </p:spPr>
      </p:pic>
      <p:pic>
        <p:nvPicPr>
          <p:cNvPr id="5" name="Image 4" descr="Une image contenant vitesse, objets en métal, transport, roue">
            <a:extLst>
              <a:ext uri="{FF2B5EF4-FFF2-40B4-BE49-F238E27FC236}">
                <a16:creationId xmlns:a16="http://schemas.microsoft.com/office/drawing/2014/main" id="{3806DDA3-7848-2ABD-0F82-CD2D3A57FBB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3"/>
              </a:ext>
            </a:extLst>
          </a:blip>
          <a:stretch>
            <a:fillRect/>
          </a:stretch>
        </p:blipFill>
        <p:spPr>
          <a:xfrm>
            <a:off x="198123" y="1858570"/>
            <a:ext cx="308602" cy="280982"/>
          </a:xfrm>
          <a:prstGeom prst="rect">
            <a:avLst/>
          </a:prstGeom>
        </p:spPr>
      </p:pic>
      <p:sp>
        <p:nvSpPr>
          <p:cNvPr id="28" name="Bulle narrative : rectangle à coins arrondis 27">
            <a:extLst>
              <a:ext uri="{FF2B5EF4-FFF2-40B4-BE49-F238E27FC236}">
                <a16:creationId xmlns:a16="http://schemas.microsoft.com/office/drawing/2014/main" id="{164CB357-97F8-E850-76E8-CB87F1A2D82B}"/>
              </a:ext>
            </a:extLst>
          </p:cNvPr>
          <p:cNvSpPr/>
          <p:nvPr/>
        </p:nvSpPr>
        <p:spPr>
          <a:xfrm>
            <a:off x="2617560" y="1578600"/>
            <a:ext cx="2312531" cy="738326"/>
          </a:xfrm>
          <a:prstGeom prst="wedgeRoundRectCallout">
            <a:avLst>
              <a:gd name="adj1" fmla="val -75789"/>
              <a:gd name="adj2" fmla="val -4378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Indiquer </a:t>
            </a:r>
            <a:r>
              <a:rPr lang="fr-FR" sz="1000" u="sng" dirty="0">
                <a:solidFill>
                  <a:schemeClr val="tx1"/>
                </a:solidFill>
              </a:rPr>
              <a:t>succinctement</a:t>
            </a:r>
            <a:r>
              <a:rPr lang="fr-FR" sz="1000" dirty="0">
                <a:solidFill>
                  <a:schemeClr val="tx1"/>
                </a:solidFill>
              </a:rPr>
              <a:t> l’activité du site. Pour les ERP, indiquer le type principal et la catégorie. Pour les ICPE, les rubriques </a:t>
            </a:r>
            <a:r>
              <a:rPr lang="fr-FR" sz="1000" u="sng" dirty="0">
                <a:solidFill>
                  <a:schemeClr val="tx1"/>
                </a:solidFill>
              </a:rPr>
              <a:t>principales</a:t>
            </a:r>
            <a:r>
              <a:rPr lang="fr-FR" sz="1000" dirty="0">
                <a:solidFill>
                  <a:schemeClr val="tx1"/>
                </a:solidFill>
              </a:rPr>
              <a:t> et le seuil</a:t>
            </a:r>
            <a:endParaRPr lang="fr-FR" sz="1000" u="sng" dirty="0">
              <a:solidFill>
                <a:schemeClr val="tx1"/>
              </a:solidFill>
            </a:endParaRPr>
          </a:p>
        </p:txBody>
      </p:sp>
      <p:sp>
        <p:nvSpPr>
          <p:cNvPr id="102" name="Bulle narrative : rectangle à coins arrondis 101">
            <a:extLst>
              <a:ext uri="{FF2B5EF4-FFF2-40B4-BE49-F238E27FC236}">
                <a16:creationId xmlns:a16="http://schemas.microsoft.com/office/drawing/2014/main" id="{A4A54A4D-574F-6653-32CC-2D70EB2081B2}"/>
              </a:ext>
            </a:extLst>
          </p:cNvPr>
          <p:cNvSpPr/>
          <p:nvPr/>
        </p:nvSpPr>
        <p:spPr>
          <a:xfrm>
            <a:off x="2596106" y="2519592"/>
            <a:ext cx="2288524" cy="738326"/>
          </a:xfrm>
          <a:prstGeom prst="wedgeRoundRectCallout">
            <a:avLst>
              <a:gd name="adj1" fmla="val -75040"/>
              <a:gd name="adj2" fmla="val 16676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</a:rPr>
              <a:t>Indiquer idéalement </a:t>
            </a:r>
            <a:r>
              <a:rPr lang="fr-FR" sz="1000" u="sng" dirty="0">
                <a:solidFill>
                  <a:schemeClr val="tx1"/>
                </a:solidFill>
              </a:rPr>
              <a:t>un numéro unique d’astreinte</a:t>
            </a:r>
            <a:r>
              <a:rPr lang="fr-FR" sz="1000" dirty="0">
                <a:solidFill>
                  <a:schemeClr val="tx1"/>
                </a:solidFill>
              </a:rPr>
              <a:t>.  Maxi 2 numéros (période d’ouverture /  nuit et weekend)</a:t>
            </a:r>
          </a:p>
        </p:txBody>
      </p:sp>
      <p:sp>
        <p:nvSpPr>
          <p:cNvPr id="106" name="Bulle narrative : rectangle à coins arrondis 105">
            <a:extLst>
              <a:ext uri="{FF2B5EF4-FFF2-40B4-BE49-F238E27FC236}">
                <a16:creationId xmlns:a16="http://schemas.microsoft.com/office/drawing/2014/main" id="{0C97C8C4-DBD4-BBFC-425E-3C8C0726EE45}"/>
              </a:ext>
            </a:extLst>
          </p:cNvPr>
          <p:cNvSpPr/>
          <p:nvPr/>
        </p:nvSpPr>
        <p:spPr>
          <a:xfrm>
            <a:off x="2552414" y="3553715"/>
            <a:ext cx="2332216" cy="738326"/>
          </a:xfrm>
          <a:prstGeom prst="wedgeRoundRectCallout">
            <a:avLst>
              <a:gd name="adj1" fmla="val -72612"/>
              <a:gd name="adj2" fmla="val 17915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Indiquer les horaires habituels d’ouverture. (Si horaires aléatoires, ne rien indiquer). 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</a:rPr>
              <a:t>Indiquer l’effectif maxi qu’on peut trouver sur le site à un instant T.</a:t>
            </a:r>
          </a:p>
        </p:txBody>
      </p:sp>
      <p:sp>
        <p:nvSpPr>
          <p:cNvPr id="107" name="Bulle narrative : rectangle à coins arrondis 106">
            <a:extLst>
              <a:ext uri="{FF2B5EF4-FFF2-40B4-BE49-F238E27FC236}">
                <a16:creationId xmlns:a16="http://schemas.microsoft.com/office/drawing/2014/main" id="{78571D5F-1B35-3DB5-1B86-1F08414C44D2}"/>
              </a:ext>
            </a:extLst>
          </p:cNvPr>
          <p:cNvSpPr/>
          <p:nvPr/>
        </p:nvSpPr>
        <p:spPr>
          <a:xfrm>
            <a:off x="2556416" y="4758857"/>
            <a:ext cx="2332216" cy="738326"/>
          </a:xfrm>
          <a:prstGeom prst="wedgeRoundRectCallout">
            <a:avLst>
              <a:gd name="adj1" fmla="val -79392"/>
              <a:gd name="adj2" fmla="val -13047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Indiquer les principales consignes utiles au 1</a:t>
            </a:r>
            <a:r>
              <a:rPr lang="fr-FR" sz="1000" baseline="30000" dirty="0">
                <a:solidFill>
                  <a:schemeClr val="tx1"/>
                </a:solidFill>
              </a:rPr>
              <a:t>er</a:t>
            </a:r>
            <a:r>
              <a:rPr lang="fr-FR" sz="1000" dirty="0">
                <a:solidFill>
                  <a:schemeClr val="tx1"/>
                </a:solidFill>
              </a:rPr>
              <a:t> commandant des opérations secours. Rester succinct.  Les consignes doivent tenir dans l’encart</a:t>
            </a:r>
          </a:p>
        </p:txBody>
      </p:sp>
      <p:pic>
        <p:nvPicPr>
          <p:cNvPr id="108" name="Image 107" descr="Une image contenant Graphique, symbole, rouge, Rectangle&#10;&#10;Description générée automatiquement">
            <a:extLst>
              <a:ext uri="{FF2B5EF4-FFF2-40B4-BE49-F238E27FC236}">
                <a16:creationId xmlns:a16="http://schemas.microsoft.com/office/drawing/2014/main" id="{923754E9-4A4B-9318-7C97-A0D156CEA9A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9970" y="4835917"/>
            <a:ext cx="317918" cy="168114"/>
          </a:xfrm>
          <a:prstGeom prst="rect">
            <a:avLst/>
          </a:prstGeom>
        </p:spPr>
      </p:pic>
      <p:pic>
        <p:nvPicPr>
          <p:cNvPr id="109" name="Image 108" descr="Une image contenant logo, Graphique, rouge, symbole&#10;&#10;Description générée automatiquement">
            <a:extLst>
              <a:ext uri="{FF2B5EF4-FFF2-40B4-BE49-F238E27FC236}">
                <a16:creationId xmlns:a16="http://schemas.microsoft.com/office/drawing/2014/main" id="{22FABDAD-47F5-1744-6C86-D2AB1279C2CA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1919" y="4561904"/>
            <a:ext cx="340204" cy="174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273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ZoneTexte 122">
            <a:extLst>
              <a:ext uri="{FF2B5EF4-FFF2-40B4-BE49-F238E27FC236}">
                <a16:creationId xmlns:a16="http://schemas.microsoft.com/office/drawing/2014/main" id="{7E91B203-9D99-6B75-18BE-CF304E63B393}"/>
              </a:ext>
            </a:extLst>
          </p:cNvPr>
          <p:cNvSpPr txBox="1"/>
          <p:nvPr/>
        </p:nvSpPr>
        <p:spPr>
          <a:xfrm>
            <a:off x="4023672" y="976078"/>
            <a:ext cx="7305985" cy="4801314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Dans cet encart, intégrer un plan de masse, du niveau d’accès des secours, </a:t>
            </a:r>
          </a:p>
          <a:p>
            <a:pPr algn="ctr"/>
            <a:r>
              <a:rPr lang="fr-FR" dirty="0"/>
              <a:t>orienté de manière à optimiser l’espace de lecture. (Orienter le Nord en conséquence)</a:t>
            </a:r>
          </a:p>
          <a:p>
            <a:pPr algn="ctr"/>
            <a:endParaRPr lang="fr-FR" dirty="0"/>
          </a:p>
          <a:p>
            <a:r>
              <a:rPr lang="fr-FR" dirty="0"/>
              <a:t>Cette vue est zoomée sur l’emprise des bâtiments :</a:t>
            </a:r>
          </a:p>
          <a:p>
            <a:pPr algn="ctr"/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Indiquer les éventuelles contraintes de voirie (poids ou gabarit limité)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Indiquer les accès aux bâtiments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Indiquer les coupures principales de fluide (élec, gaz, fioul …)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Indiquer les éventuels risques particuliers et enjeux à préserver</a:t>
            </a:r>
          </a:p>
          <a:p>
            <a:endParaRPr lang="fr-FR" dirty="0"/>
          </a:p>
          <a:p>
            <a:r>
              <a:rPr lang="fr-FR" dirty="0"/>
              <a:t>-    Supprimer les légendes inutiles. </a:t>
            </a:r>
          </a:p>
          <a:p>
            <a:endParaRPr lang="fr-FR" dirty="0"/>
          </a:p>
          <a:p>
            <a:r>
              <a:rPr lang="fr-FR" dirty="0"/>
              <a:t>-     Ajuster l’échelle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4404C58F-75F5-2567-DA2A-796F855BB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244997"/>
              </p:ext>
            </p:extLst>
          </p:nvPr>
        </p:nvGraphicFramePr>
        <p:xfrm>
          <a:off x="0" y="0"/>
          <a:ext cx="12192001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6784">
                  <a:extLst>
                    <a:ext uri="{9D8B030D-6E8A-4147-A177-3AD203B41FA5}">
                      <a16:colId xmlns:a16="http://schemas.microsoft.com/office/drawing/2014/main" val="2413438835"/>
                    </a:ext>
                  </a:extLst>
                </a:gridCol>
                <a:gridCol w="5111496">
                  <a:extLst>
                    <a:ext uri="{9D8B030D-6E8A-4147-A177-3AD203B41FA5}">
                      <a16:colId xmlns:a16="http://schemas.microsoft.com/office/drawing/2014/main" val="2494050643"/>
                    </a:ext>
                  </a:extLst>
                </a:gridCol>
                <a:gridCol w="3093721">
                  <a:extLst>
                    <a:ext uri="{9D8B030D-6E8A-4147-A177-3AD203B41FA5}">
                      <a16:colId xmlns:a16="http://schemas.microsoft.com/office/drawing/2014/main" val="498421591"/>
                    </a:ext>
                  </a:extLst>
                </a:gridCol>
              </a:tblGrid>
              <a:tr h="387395">
                <a:tc>
                  <a:txBody>
                    <a:bodyPr/>
                    <a:lstStyle/>
                    <a:p>
                      <a:pPr algn="ctr"/>
                      <a:r>
                        <a:rPr lang="fr-FR" sz="1600" i="1" dirty="0">
                          <a:latin typeface="Arial Black" panose="020B0A04020102020204" pitchFamily="34" charset="0"/>
                        </a:rPr>
                        <a:t>PLAN D’ACCUEIL DES SECOURS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latin typeface="Arial Black" panose="020B0A04020102020204" pitchFamily="34" charset="0"/>
                        </a:rPr>
                        <a:t>- NOM DE L’ETABLISSEMENT-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/>
                        <a:t>Numéro de rue nom de rue </a:t>
                      </a:r>
                    </a:p>
                    <a:p>
                      <a:pPr algn="ctr"/>
                      <a:r>
                        <a:rPr lang="fr-FR" sz="1400" b="0" dirty="0"/>
                        <a:t>49XXXX COMMUNE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5792178"/>
                  </a:ext>
                </a:extLst>
              </a:tr>
            </a:tbl>
          </a:graphicData>
        </a:graphic>
      </p:graphicFrame>
      <p:grpSp>
        <p:nvGrpSpPr>
          <p:cNvPr id="9" name="Groupe 8">
            <a:extLst>
              <a:ext uri="{FF2B5EF4-FFF2-40B4-BE49-F238E27FC236}">
                <a16:creationId xmlns:a16="http://schemas.microsoft.com/office/drawing/2014/main" id="{5B76BE6A-1B33-56E2-7026-7FE63632109B}"/>
              </a:ext>
            </a:extLst>
          </p:cNvPr>
          <p:cNvGrpSpPr/>
          <p:nvPr/>
        </p:nvGrpSpPr>
        <p:grpSpPr>
          <a:xfrm>
            <a:off x="2513413" y="481563"/>
            <a:ext cx="1060704" cy="1015663"/>
            <a:chOff x="12653721" y="1598309"/>
            <a:chExt cx="1154120" cy="1148290"/>
          </a:xfrm>
        </p:grpSpPr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00D09F9A-1F09-28A0-72E7-B705A0CDE810}"/>
                </a:ext>
              </a:extLst>
            </p:cNvPr>
            <p:cNvSpPr/>
            <p:nvPr/>
          </p:nvSpPr>
          <p:spPr>
            <a:xfrm>
              <a:off x="12698480" y="1651813"/>
              <a:ext cx="1057449" cy="1063236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AE9D4BAE-1D5E-A558-6C64-8F44A7FC50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67040" y="1685803"/>
              <a:ext cx="920385" cy="1000414"/>
            </a:xfrm>
            <a:prstGeom prst="rect">
              <a:avLst/>
            </a:prstGeom>
          </p:spPr>
        </p:pic>
        <p:sp>
          <p:nvSpPr>
            <p:cNvPr id="12" name="Triangle rectangle 43">
              <a:extLst>
                <a:ext uri="{FF2B5EF4-FFF2-40B4-BE49-F238E27FC236}">
                  <a16:creationId xmlns:a16="http://schemas.microsoft.com/office/drawing/2014/main" id="{78101BAC-F909-0670-D582-235398A2201C}"/>
                </a:ext>
              </a:extLst>
            </p:cNvPr>
            <p:cNvSpPr/>
            <p:nvPr/>
          </p:nvSpPr>
          <p:spPr>
            <a:xfrm rot="15571170">
              <a:off x="13025610" y="1957852"/>
              <a:ext cx="398502" cy="71651"/>
            </a:xfrm>
            <a:custGeom>
              <a:avLst/>
              <a:gdLst>
                <a:gd name="connsiteX0" fmla="*/ 0 w 306494"/>
                <a:gd name="connsiteY0" fmla="*/ 45719 h 45719"/>
                <a:gd name="connsiteX1" fmla="*/ 0 w 306494"/>
                <a:gd name="connsiteY1" fmla="*/ 0 h 45719"/>
                <a:gd name="connsiteX2" fmla="*/ 306494 w 306494"/>
                <a:gd name="connsiteY2" fmla="*/ 45719 h 45719"/>
                <a:gd name="connsiteX3" fmla="*/ 0 w 306494"/>
                <a:gd name="connsiteY3" fmla="*/ 45719 h 45719"/>
                <a:gd name="connsiteX0" fmla="*/ 101646 w 408140"/>
                <a:gd name="connsiteY0" fmla="*/ 98425 h 98425"/>
                <a:gd name="connsiteX1" fmla="*/ 0 w 408140"/>
                <a:gd name="connsiteY1" fmla="*/ 0 h 98425"/>
                <a:gd name="connsiteX2" fmla="*/ 408140 w 408140"/>
                <a:gd name="connsiteY2" fmla="*/ 98425 h 98425"/>
                <a:gd name="connsiteX3" fmla="*/ 101646 w 408140"/>
                <a:gd name="connsiteY3" fmla="*/ 98425 h 98425"/>
                <a:gd name="connsiteX0" fmla="*/ 36774 w 408140"/>
                <a:gd name="connsiteY0" fmla="*/ 69473 h 98425"/>
                <a:gd name="connsiteX1" fmla="*/ 0 w 408140"/>
                <a:gd name="connsiteY1" fmla="*/ 0 h 98425"/>
                <a:gd name="connsiteX2" fmla="*/ 408140 w 408140"/>
                <a:gd name="connsiteY2" fmla="*/ 98425 h 98425"/>
                <a:gd name="connsiteX3" fmla="*/ 36774 w 408140"/>
                <a:gd name="connsiteY3" fmla="*/ 69473 h 98425"/>
                <a:gd name="connsiteX0" fmla="*/ 36774 w 448381"/>
                <a:gd name="connsiteY0" fmla="*/ 69473 h 82768"/>
                <a:gd name="connsiteX1" fmla="*/ 0 w 448381"/>
                <a:gd name="connsiteY1" fmla="*/ 0 h 82768"/>
                <a:gd name="connsiteX2" fmla="*/ 448381 w 448381"/>
                <a:gd name="connsiteY2" fmla="*/ 82768 h 82768"/>
                <a:gd name="connsiteX3" fmla="*/ 36774 w 448381"/>
                <a:gd name="connsiteY3" fmla="*/ 69473 h 82768"/>
                <a:gd name="connsiteX0" fmla="*/ 0 w 411607"/>
                <a:gd name="connsiteY0" fmla="*/ 46051 h 59346"/>
                <a:gd name="connsiteX1" fmla="*/ 68198 w 411607"/>
                <a:gd name="connsiteY1" fmla="*/ 0 h 59346"/>
                <a:gd name="connsiteX2" fmla="*/ 411607 w 411607"/>
                <a:gd name="connsiteY2" fmla="*/ 59346 h 59346"/>
                <a:gd name="connsiteX3" fmla="*/ 0 w 411607"/>
                <a:gd name="connsiteY3" fmla="*/ 46051 h 59346"/>
                <a:gd name="connsiteX0" fmla="*/ 41363 w 452970"/>
                <a:gd name="connsiteY0" fmla="*/ 65046 h 78341"/>
                <a:gd name="connsiteX1" fmla="*/ 0 w 452970"/>
                <a:gd name="connsiteY1" fmla="*/ 0 h 78341"/>
                <a:gd name="connsiteX2" fmla="*/ 452970 w 452970"/>
                <a:gd name="connsiteY2" fmla="*/ 78341 h 78341"/>
                <a:gd name="connsiteX3" fmla="*/ 41363 w 452970"/>
                <a:gd name="connsiteY3" fmla="*/ 65046 h 78341"/>
                <a:gd name="connsiteX0" fmla="*/ 193501 w 452970"/>
                <a:gd name="connsiteY0" fmla="*/ 103610 h 103610"/>
                <a:gd name="connsiteX1" fmla="*/ 0 w 452970"/>
                <a:gd name="connsiteY1" fmla="*/ 0 h 103610"/>
                <a:gd name="connsiteX2" fmla="*/ 452970 w 452970"/>
                <a:gd name="connsiteY2" fmla="*/ 78341 h 103610"/>
                <a:gd name="connsiteX3" fmla="*/ 193501 w 452970"/>
                <a:gd name="connsiteY3" fmla="*/ 103610 h 103610"/>
                <a:gd name="connsiteX0" fmla="*/ 49544 w 452970"/>
                <a:gd name="connsiteY0" fmla="*/ 61242 h 78341"/>
                <a:gd name="connsiteX1" fmla="*/ 0 w 452970"/>
                <a:gd name="connsiteY1" fmla="*/ 0 h 78341"/>
                <a:gd name="connsiteX2" fmla="*/ 452970 w 452970"/>
                <a:gd name="connsiteY2" fmla="*/ 78341 h 78341"/>
                <a:gd name="connsiteX3" fmla="*/ 49544 w 452970"/>
                <a:gd name="connsiteY3" fmla="*/ 61242 h 78341"/>
                <a:gd name="connsiteX0" fmla="*/ 49544 w 453634"/>
                <a:gd name="connsiteY0" fmla="*/ 61242 h 74974"/>
                <a:gd name="connsiteX1" fmla="*/ 0 w 453634"/>
                <a:gd name="connsiteY1" fmla="*/ 0 h 74974"/>
                <a:gd name="connsiteX2" fmla="*/ 453634 w 453634"/>
                <a:gd name="connsiteY2" fmla="*/ 74974 h 74974"/>
                <a:gd name="connsiteX3" fmla="*/ 49544 w 453634"/>
                <a:gd name="connsiteY3" fmla="*/ 61242 h 74974"/>
                <a:gd name="connsiteX0" fmla="*/ 54268 w 458358"/>
                <a:gd name="connsiteY0" fmla="*/ 65544 h 79276"/>
                <a:gd name="connsiteX1" fmla="*/ 0 w 458358"/>
                <a:gd name="connsiteY1" fmla="*/ 0 h 79276"/>
                <a:gd name="connsiteX2" fmla="*/ 458358 w 458358"/>
                <a:gd name="connsiteY2" fmla="*/ 79276 h 79276"/>
                <a:gd name="connsiteX3" fmla="*/ 54268 w 458358"/>
                <a:gd name="connsiteY3" fmla="*/ 65544 h 79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8358" h="79276">
                  <a:moveTo>
                    <a:pt x="54268" y="65544"/>
                  </a:moveTo>
                  <a:lnTo>
                    <a:pt x="0" y="0"/>
                  </a:lnTo>
                  <a:lnTo>
                    <a:pt x="458358" y="79276"/>
                  </a:lnTo>
                  <a:lnTo>
                    <a:pt x="54268" y="6554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DDCC396E-784C-AAB1-25F3-AB219FC6E8F6}"/>
                </a:ext>
              </a:extLst>
            </p:cNvPr>
            <p:cNvSpPr txBox="1"/>
            <p:nvPr/>
          </p:nvSpPr>
          <p:spPr>
            <a:xfrm>
              <a:off x="13073217" y="1598309"/>
              <a:ext cx="3032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b="1" dirty="0">
                  <a:solidFill>
                    <a:srgbClr val="FF0000"/>
                  </a:solidFill>
                </a:rPr>
                <a:t>N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CD8DD391-D4A5-E81C-6C1B-FFAF57A2E61A}"/>
                </a:ext>
              </a:extLst>
            </p:cNvPr>
            <p:cNvSpPr txBox="1"/>
            <p:nvPr/>
          </p:nvSpPr>
          <p:spPr>
            <a:xfrm>
              <a:off x="13106879" y="2500378"/>
              <a:ext cx="26962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b="1" dirty="0"/>
                <a:t>S</a:t>
              </a: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CB6ECFAB-1EAA-91AD-2131-94F643CC48AA}"/>
                </a:ext>
              </a:extLst>
            </p:cNvPr>
            <p:cNvSpPr txBox="1"/>
            <p:nvPr/>
          </p:nvSpPr>
          <p:spPr>
            <a:xfrm>
              <a:off x="12653721" y="2042564"/>
              <a:ext cx="30649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b="1" dirty="0"/>
                <a:t>O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2C3DDFF6-57CD-A5A5-60D8-5BB7CFC38C4B}"/>
                </a:ext>
              </a:extLst>
            </p:cNvPr>
            <p:cNvSpPr txBox="1"/>
            <p:nvPr/>
          </p:nvSpPr>
          <p:spPr>
            <a:xfrm>
              <a:off x="13535009" y="2042564"/>
              <a:ext cx="2728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b="1" dirty="0"/>
                <a:t>E</a:t>
              </a:r>
            </a:p>
          </p:txBody>
        </p: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AE5C92D8-A8AC-7AC6-B5D1-CD61EDD152BC}"/>
              </a:ext>
            </a:extLst>
          </p:cNvPr>
          <p:cNvGrpSpPr/>
          <p:nvPr/>
        </p:nvGrpSpPr>
        <p:grpSpPr>
          <a:xfrm>
            <a:off x="2554549" y="6376437"/>
            <a:ext cx="1889413" cy="465349"/>
            <a:chOff x="2570279" y="6415689"/>
            <a:chExt cx="1889413" cy="465349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1B2E6428-E87A-7077-DEEA-3937DB6CA6E6}"/>
                </a:ext>
              </a:extLst>
            </p:cNvPr>
            <p:cNvSpPr/>
            <p:nvPr/>
          </p:nvSpPr>
          <p:spPr>
            <a:xfrm>
              <a:off x="2570279" y="6415689"/>
              <a:ext cx="1889413" cy="434481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17" name="Groupe 16">
              <a:extLst>
                <a:ext uri="{FF2B5EF4-FFF2-40B4-BE49-F238E27FC236}">
                  <a16:creationId xmlns:a16="http://schemas.microsoft.com/office/drawing/2014/main" id="{506E5C05-A99F-7A9E-B253-D6E977AA4AE8}"/>
                </a:ext>
              </a:extLst>
            </p:cNvPr>
            <p:cNvGrpSpPr/>
            <p:nvPr/>
          </p:nvGrpSpPr>
          <p:grpSpPr>
            <a:xfrm>
              <a:off x="2599822" y="6451007"/>
              <a:ext cx="1830325" cy="430031"/>
              <a:chOff x="6123923" y="7420242"/>
              <a:chExt cx="5862546" cy="430031"/>
            </a:xfrm>
          </p:grpSpPr>
          <p:grpSp>
            <p:nvGrpSpPr>
              <p:cNvPr id="18" name="Groupe 17">
                <a:extLst>
                  <a:ext uri="{FF2B5EF4-FFF2-40B4-BE49-F238E27FC236}">
                    <a16:creationId xmlns:a16="http://schemas.microsoft.com/office/drawing/2014/main" id="{57EF63AB-8F6E-6732-6B19-699C59BCA694}"/>
                  </a:ext>
                </a:extLst>
              </p:cNvPr>
              <p:cNvGrpSpPr/>
              <p:nvPr/>
            </p:nvGrpSpPr>
            <p:grpSpPr>
              <a:xfrm>
                <a:off x="6123923" y="7420242"/>
                <a:ext cx="5862546" cy="430031"/>
                <a:chOff x="6123923" y="7420242"/>
                <a:chExt cx="5862546" cy="430031"/>
              </a:xfrm>
            </p:grpSpPr>
            <p:grpSp>
              <p:nvGrpSpPr>
                <p:cNvPr id="20" name="Groupe 19">
                  <a:extLst>
                    <a:ext uri="{FF2B5EF4-FFF2-40B4-BE49-F238E27FC236}">
                      <a16:creationId xmlns:a16="http://schemas.microsoft.com/office/drawing/2014/main" id="{0B79D29F-3480-B960-426A-34406F97A3D3}"/>
                    </a:ext>
                  </a:extLst>
                </p:cNvPr>
                <p:cNvGrpSpPr/>
                <p:nvPr/>
              </p:nvGrpSpPr>
              <p:grpSpPr>
                <a:xfrm>
                  <a:off x="6123923" y="7420242"/>
                  <a:ext cx="5862546" cy="430031"/>
                  <a:chOff x="9134762" y="5538253"/>
                  <a:chExt cx="5862546" cy="430031"/>
                </a:xfrm>
              </p:grpSpPr>
              <p:grpSp>
                <p:nvGrpSpPr>
                  <p:cNvPr id="23" name="Groupe 22">
                    <a:extLst>
                      <a:ext uri="{FF2B5EF4-FFF2-40B4-BE49-F238E27FC236}">
                        <a16:creationId xmlns:a16="http://schemas.microsoft.com/office/drawing/2014/main" id="{A7BDDB0A-FF1E-6E6F-19B1-EFA689526509}"/>
                      </a:ext>
                    </a:extLst>
                  </p:cNvPr>
                  <p:cNvGrpSpPr/>
                  <p:nvPr/>
                </p:nvGrpSpPr>
                <p:grpSpPr>
                  <a:xfrm>
                    <a:off x="9134762" y="5538253"/>
                    <a:ext cx="5862546" cy="215242"/>
                    <a:chOff x="12838771" y="6633398"/>
                    <a:chExt cx="3455128" cy="200847"/>
                  </a:xfrm>
                </p:grpSpPr>
                <p:pic>
                  <p:nvPicPr>
                    <p:cNvPr id="25" name="Image 24">
                      <a:extLst>
                        <a:ext uri="{FF2B5EF4-FFF2-40B4-BE49-F238E27FC236}">
                          <a16:creationId xmlns:a16="http://schemas.microsoft.com/office/drawing/2014/main" id="{1D5B5FB1-BB50-9318-A2CF-EA2E2243022D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 rotWithShape="1">
                    <a:blip r:embed="rId4"/>
                    <a:srcRect t="48920" b="-1"/>
                    <a:stretch/>
                  </p:blipFill>
                  <p:spPr>
                    <a:xfrm>
                      <a:off x="12838771" y="6633401"/>
                      <a:ext cx="3043428" cy="200844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26" name="Image 25">
                      <a:extLst>
                        <a:ext uri="{FF2B5EF4-FFF2-40B4-BE49-F238E27FC236}">
                          <a16:creationId xmlns:a16="http://schemas.microsoft.com/office/drawing/2014/main" id="{CEA7753E-7C84-5916-3662-18AA9576EC5E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 rotWithShape="1">
                    <a:blip r:embed="rId4"/>
                    <a:srcRect t="48920" r="75763" b="-1"/>
                    <a:stretch/>
                  </p:blipFill>
                  <p:spPr>
                    <a:xfrm>
                      <a:off x="15556284" y="6633398"/>
                      <a:ext cx="737615" cy="200844"/>
                    </a:xfrm>
                    <a:prstGeom prst="rect">
                      <a:avLst/>
                    </a:prstGeom>
                  </p:spPr>
                </p:pic>
              </p:grpSp>
              <p:sp>
                <p:nvSpPr>
                  <p:cNvPr id="24" name="ZoneTexte 23">
                    <a:extLst>
                      <a:ext uri="{FF2B5EF4-FFF2-40B4-BE49-F238E27FC236}">
                        <a16:creationId xmlns:a16="http://schemas.microsoft.com/office/drawing/2014/main" id="{FFAA3C58-363B-E411-42EB-2537F595604D}"/>
                      </a:ext>
                    </a:extLst>
                  </p:cNvPr>
                  <p:cNvSpPr txBox="1"/>
                  <p:nvPr/>
                </p:nvSpPr>
                <p:spPr>
                  <a:xfrm>
                    <a:off x="10692333" y="5737452"/>
                    <a:ext cx="2166186" cy="2308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r"/>
                    <a:r>
                      <a:rPr lang="fr-FR" sz="900" dirty="0"/>
                      <a:t>100 m</a:t>
                    </a:r>
                  </a:p>
                </p:txBody>
              </p:sp>
            </p:grpSp>
            <p:cxnSp>
              <p:nvCxnSpPr>
                <p:cNvPr id="21" name="Connecteur droit avec flèche 20">
                  <a:extLst>
                    <a:ext uri="{FF2B5EF4-FFF2-40B4-BE49-F238E27FC236}">
                      <a16:creationId xmlns:a16="http://schemas.microsoft.com/office/drawing/2014/main" id="{BB32EBF1-9E81-AF01-9897-057703679F1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156001" y="7723161"/>
                  <a:ext cx="1406479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avec flèche 21">
                  <a:extLst>
                    <a:ext uri="{FF2B5EF4-FFF2-40B4-BE49-F238E27FC236}">
                      <a16:creationId xmlns:a16="http://schemas.microsoft.com/office/drawing/2014/main" id="{3D616DC6-2915-D972-7B2F-321A7FC7ECA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216179" y="7723161"/>
                  <a:ext cx="1770290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" name="Connecteur droit 18">
                <a:extLst>
                  <a:ext uri="{FF2B5EF4-FFF2-40B4-BE49-F238E27FC236}">
                    <a16:creationId xmlns:a16="http://schemas.microsoft.com/office/drawing/2014/main" id="{D0DF6AB7-D228-58A2-3D45-FC8CEDEF7B7D}"/>
                  </a:ext>
                </a:extLst>
              </p:cNvPr>
              <p:cNvCxnSpPr/>
              <p:nvPr/>
            </p:nvCxnSpPr>
            <p:spPr>
              <a:xfrm>
                <a:off x="6156000" y="7443788"/>
                <a:ext cx="0" cy="16192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F08E2D67-5027-B56D-71DD-E4E99C9D4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908554"/>
              </p:ext>
            </p:extLst>
          </p:nvPr>
        </p:nvGraphicFramePr>
        <p:xfrm>
          <a:off x="19780" y="516277"/>
          <a:ext cx="2441614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625">
                  <a:extLst>
                    <a:ext uri="{9D8B030D-6E8A-4147-A177-3AD203B41FA5}">
                      <a16:colId xmlns:a16="http://schemas.microsoft.com/office/drawing/2014/main" val="356791617"/>
                    </a:ext>
                  </a:extLst>
                </a:gridCol>
                <a:gridCol w="1972989">
                  <a:extLst>
                    <a:ext uri="{9D8B030D-6E8A-4147-A177-3AD203B41FA5}">
                      <a16:colId xmlns:a16="http://schemas.microsoft.com/office/drawing/2014/main" val="1180536007"/>
                    </a:ext>
                  </a:extLst>
                </a:gridCol>
              </a:tblGrid>
              <a:tr h="207412"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tx1"/>
                          </a:solidFill>
                        </a:rPr>
                        <a:t>LEGENDE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787356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Accès principal engins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647703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Accès secondaire engins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203186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Accès principal bâtiment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0709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Accès secondaire bâtiment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254928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Escalier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583656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Poteau incendie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698134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Réserve incendie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21204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Barrage eau incendie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0748553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Point de rassemblement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406617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Infirmerie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068426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Transformateur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513082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Coupure basse tension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644882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Coupure haute tension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497570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Coupure gaz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217074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Coupure Eau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381105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Produits dangereux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360497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Zone ATEX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563215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Système Sécurité Incendie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937710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Sprinklage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383596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Colonne sèche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413239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Plans d’évacuation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2110672"/>
                  </a:ext>
                </a:extLst>
              </a:tr>
              <a:tr h="20741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/>
                          </a:solidFill>
                        </a:rPr>
                        <a:t>Sauvegarde biens culturels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524590"/>
                  </a:ext>
                </a:extLst>
              </a:tr>
            </a:tbl>
          </a:graphicData>
        </a:graphic>
      </p:graphicFrame>
      <p:sp>
        <p:nvSpPr>
          <p:cNvPr id="3" name="Ellipse 2">
            <a:extLst>
              <a:ext uri="{FF2B5EF4-FFF2-40B4-BE49-F238E27FC236}">
                <a16:creationId xmlns:a16="http://schemas.microsoft.com/office/drawing/2014/main" id="{04A319A7-69B3-AEAF-7631-8755789DDDA6}"/>
              </a:ext>
            </a:extLst>
          </p:cNvPr>
          <p:cNvSpPr/>
          <p:nvPr/>
        </p:nvSpPr>
        <p:spPr>
          <a:xfrm>
            <a:off x="181490" y="2265059"/>
            <a:ext cx="144000" cy="144000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DBC3376-E05E-AD01-2C0F-2417395937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925" y="1424757"/>
            <a:ext cx="305940" cy="10656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A37547B-AC81-2AF0-4461-102EA8BD95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616" y="1686964"/>
            <a:ext cx="259791" cy="150405"/>
          </a:xfrm>
          <a:prstGeom prst="rect">
            <a:avLst/>
          </a:prstGeom>
        </p:spPr>
      </p:pic>
      <p:pic>
        <p:nvPicPr>
          <p:cNvPr id="103" name="Image 102">
            <a:extLst>
              <a:ext uri="{FF2B5EF4-FFF2-40B4-BE49-F238E27FC236}">
                <a16:creationId xmlns:a16="http://schemas.microsoft.com/office/drawing/2014/main" id="{F88C3587-B678-BC0E-40EB-996C212FEF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5822" y="3874738"/>
            <a:ext cx="341994" cy="204678"/>
          </a:xfrm>
          <a:prstGeom prst="rect">
            <a:avLst/>
          </a:prstGeom>
        </p:spPr>
      </p:pic>
      <p:pic>
        <p:nvPicPr>
          <p:cNvPr id="104" name="Image 103">
            <a:extLst>
              <a:ext uri="{FF2B5EF4-FFF2-40B4-BE49-F238E27FC236}">
                <a16:creationId xmlns:a16="http://schemas.microsoft.com/office/drawing/2014/main" id="{AEFBABFB-8AC8-A946-D94C-C0161E3B92A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5004" y="4139946"/>
            <a:ext cx="372585" cy="222987"/>
          </a:xfrm>
          <a:prstGeom prst="rect">
            <a:avLst/>
          </a:prstGeom>
        </p:spPr>
      </p:pic>
      <p:sp>
        <p:nvSpPr>
          <p:cNvPr id="105" name="Rectangle 104">
            <a:extLst>
              <a:ext uri="{FF2B5EF4-FFF2-40B4-BE49-F238E27FC236}">
                <a16:creationId xmlns:a16="http://schemas.microsoft.com/office/drawing/2014/main" id="{1836AEDA-C022-80C8-5C65-2958D3856603}"/>
              </a:ext>
            </a:extLst>
          </p:cNvPr>
          <p:cNvSpPr/>
          <p:nvPr/>
        </p:nvSpPr>
        <p:spPr>
          <a:xfrm>
            <a:off x="145659" y="2526913"/>
            <a:ext cx="219569" cy="1158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6" name="Image 105">
            <a:extLst>
              <a:ext uri="{FF2B5EF4-FFF2-40B4-BE49-F238E27FC236}">
                <a16:creationId xmlns:a16="http://schemas.microsoft.com/office/drawing/2014/main" id="{9CE31DD0-E8BC-7B0E-6801-968D78E84C22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9096" y="3466725"/>
            <a:ext cx="379802" cy="398792"/>
          </a:xfrm>
          <a:prstGeom prst="rect">
            <a:avLst/>
          </a:prstGeom>
        </p:spPr>
      </p:pic>
      <p:pic>
        <p:nvPicPr>
          <p:cNvPr id="107" name="Image 106">
            <a:extLst>
              <a:ext uri="{FF2B5EF4-FFF2-40B4-BE49-F238E27FC236}">
                <a16:creationId xmlns:a16="http://schemas.microsoft.com/office/drawing/2014/main" id="{0B9A219B-6B75-57F8-B115-DBA50AC27F34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b="49116"/>
          <a:stretch/>
        </p:blipFill>
        <p:spPr>
          <a:xfrm>
            <a:off x="133572" y="5831706"/>
            <a:ext cx="240167" cy="128571"/>
          </a:xfrm>
          <a:prstGeom prst="rect">
            <a:avLst/>
          </a:prstGeom>
        </p:spPr>
      </p:pic>
      <p:pic>
        <p:nvPicPr>
          <p:cNvPr id="108" name="Image 107">
            <a:extLst>
              <a:ext uri="{FF2B5EF4-FFF2-40B4-BE49-F238E27FC236}">
                <a16:creationId xmlns:a16="http://schemas.microsoft.com/office/drawing/2014/main" id="{7DCF7806-EB6E-6C68-D09F-D29D47DCE2F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2206" y="4705494"/>
            <a:ext cx="228888" cy="180000"/>
          </a:xfrm>
          <a:prstGeom prst="rect">
            <a:avLst/>
          </a:prstGeom>
        </p:spPr>
      </p:pic>
      <p:pic>
        <p:nvPicPr>
          <p:cNvPr id="109" name="Image 108">
            <a:extLst>
              <a:ext uri="{FF2B5EF4-FFF2-40B4-BE49-F238E27FC236}">
                <a16:creationId xmlns:a16="http://schemas.microsoft.com/office/drawing/2014/main" id="{8105A492-3340-BF63-3BA6-4706B2CA9E19}"/>
              </a:ext>
            </a:extLst>
          </p:cNvPr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6505" y="5234705"/>
            <a:ext cx="224984" cy="204879"/>
          </a:xfrm>
          <a:prstGeom prst="rect">
            <a:avLst/>
          </a:prstGeom>
        </p:spPr>
      </p:pic>
      <p:pic>
        <p:nvPicPr>
          <p:cNvPr id="110" name="Image 109">
            <a:extLst>
              <a:ext uri="{FF2B5EF4-FFF2-40B4-BE49-F238E27FC236}">
                <a16:creationId xmlns:a16="http://schemas.microsoft.com/office/drawing/2014/main" id="{14939DC0-CBAF-2548-BADD-026181D5F80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0211" y="5543774"/>
            <a:ext cx="330464" cy="198921"/>
          </a:xfrm>
          <a:prstGeom prst="rect">
            <a:avLst/>
          </a:prstGeom>
        </p:spPr>
      </p:pic>
      <p:pic>
        <p:nvPicPr>
          <p:cNvPr id="111" name="Image 110">
            <a:extLst>
              <a:ext uri="{FF2B5EF4-FFF2-40B4-BE49-F238E27FC236}">
                <a16:creationId xmlns:a16="http://schemas.microsoft.com/office/drawing/2014/main" id="{1D52F2F6-B8DB-F1BC-8677-586BE021E70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63459" y="3049404"/>
            <a:ext cx="203811" cy="203811"/>
          </a:xfrm>
          <a:prstGeom prst="rect">
            <a:avLst/>
          </a:prstGeom>
        </p:spPr>
      </p:pic>
      <p:pic>
        <p:nvPicPr>
          <p:cNvPr id="112" name="Image 111">
            <a:extLst>
              <a:ext uri="{FF2B5EF4-FFF2-40B4-BE49-F238E27FC236}">
                <a16:creationId xmlns:a16="http://schemas.microsoft.com/office/drawing/2014/main" id="{2439DDAA-F1D4-9906-3377-CE23435AF72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36" y="3375828"/>
            <a:ext cx="132644" cy="128571"/>
          </a:xfrm>
          <a:prstGeom prst="rect">
            <a:avLst/>
          </a:prstGeom>
        </p:spPr>
      </p:pic>
      <p:pic>
        <p:nvPicPr>
          <p:cNvPr id="114" name="Image 113">
            <a:extLst>
              <a:ext uri="{FF2B5EF4-FFF2-40B4-BE49-F238E27FC236}">
                <a16:creationId xmlns:a16="http://schemas.microsoft.com/office/drawing/2014/main" id="{A5CE2453-B650-6097-F7C7-4806D119962F}"/>
              </a:ext>
            </a:extLst>
          </p:cNvPr>
          <p:cNvPicPr>
            <a:picLocks noChangeAspect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4170" y="4979846"/>
            <a:ext cx="199569" cy="200459"/>
          </a:xfrm>
          <a:prstGeom prst="rect">
            <a:avLst/>
          </a:prstGeom>
        </p:spPr>
      </p:pic>
      <p:pic>
        <p:nvPicPr>
          <p:cNvPr id="117" name="Image 116">
            <a:extLst>
              <a:ext uri="{FF2B5EF4-FFF2-40B4-BE49-F238E27FC236}">
                <a16:creationId xmlns:a16="http://schemas.microsoft.com/office/drawing/2014/main" id="{AB78DE74-51D0-A516-45E6-C6D7D7835986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5386" y="4446243"/>
            <a:ext cx="339008" cy="165436"/>
          </a:xfrm>
          <a:prstGeom prst="rect">
            <a:avLst/>
          </a:prstGeom>
        </p:spPr>
      </p:pic>
      <p:pic>
        <p:nvPicPr>
          <p:cNvPr id="118" name="Image 117">
            <a:extLst>
              <a:ext uri="{FF2B5EF4-FFF2-40B4-BE49-F238E27FC236}">
                <a16:creationId xmlns:a16="http://schemas.microsoft.com/office/drawing/2014/main" id="{4B630BA2-782C-0764-BF99-E47D14C4224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33515" y="6371679"/>
            <a:ext cx="240224" cy="147411"/>
          </a:xfrm>
          <a:prstGeom prst="rect">
            <a:avLst/>
          </a:prstGeom>
        </p:spPr>
      </p:pic>
      <p:pic>
        <p:nvPicPr>
          <p:cNvPr id="119" name="Image 118" descr="Une image contenant symbole, Bleu électrique, cercle, Graphique&#10;&#10;Description générée automatiquement">
            <a:extLst>
              <a:ext uri="{FF2B5EF4-FFF2-40B4-BE49-F238E27FC236}">
                <a16:creationId xmlns:a16="http://schemas.microsoft.com/office/drawing/2014/main" id="{2322A573-307C-E307-9B1F-FB4E8B44A6D7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65" y="6603731"/>
            <a:ext cx="207663" cy="207187"/>
          </a:xfrm>
          <a:prstGeom prst="rect">
            <a:avLst/>
          </a:prstGeom>
        </p:spPr>
      </p:pic>
      <p:pic>
        <p:nvPicPr>
          <p:cNvPr id="120" name="Image 119">
            <a:extLst>
              <a:ext uri="{FF2B5EF4-FFF2-40B4-BE49-F238E27FC236}">
                <a16:creationId xmlns:a16="http://schemas.microsoft.com/office/drawing/2014/main" id="{823B5AAB-7FE2-4F03-2E17-03DE0EEA8BFE}"/>
              </a:ext>
            </a:extLst>
          </p:cNvPr>
          <p:cNvPicPr>
            <a:picLocks noChangeAspect="1"/>
          </p:cNvPicPr>
          <p:nvPr/>
        </p:nvPicPr>
        <p:blipFill>
          <a:blip r:embed="rId20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873" y="6017816"/>
            <a:ext cx="285221" cy="296407"/>
          </a:xfrm>
          <a:prstGeom prst="rect">
            <a:avLst/>
          </a:prstGeom>
        </p:spPr>
      </p:pic>
      <p:pic>
        <p:nvPicPr>
          <p:cNvPr id="121" name="Image 120">
            <a:extLst>
              <a:ext uri="{FF2B5EF4-FFF2-40B4-BE49-F238E27FC236}">
                <a16:creationId xmlns:a16="http://schemas.microsoft.com/office/drawing/2014/main" id="{C219EC35-19FF-F4D6-3627-DCEB6463C416}"/>
              </a:ext>
            </a:extLst>
          </p:cNvPr>
          <p:cNvPicPr>
            <a:picLocks noChangeAspect="1"/>
          </p:cNvPicPr>
          <p:nvPr/>
        </p:nvPicPr>
        <p:blipFill>
          <a:blip r:embed="rId21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5660" y="2769464"/>
            <a:ext cx="211471" cy="239055"/>
          </a:xfrm>
          <a:prstGeom prst="rect">
            <a:avLst/>
          </a:prstGeom>
        </p:spPr>
      </p:pic>
      <p:pic>
        <p:nvPicPr>
          <p:cNvPr id="122" name="Image 121">
            <a:extLst>
              <a:ext uri="{FF2B5EF4-FFF2-40B4-BE49-F238E27FC236}">
                <a16:creationId xmlns:a16="http://schemas.microsoft.com/office/drawing/2014/main" id="{5E5B0E73-E7F6-FE1D-7597-6DC6A8C75C01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38357" y="1989526"/>
            <a:ext cx="219304" cy="138893"/>
          </a:xfrm>
          <a:prstGeom prst="rect">
            <a:avLst/>
          </a:prstGeom>
        </p:spPr>
      </p:pic>
      <p:pic>
        <p:nvPicPr>
          <p:cNvPr id="7" name="Image 6" descr="Une image contenant Graphique, symbole, rouge, Rectangle&#10;&#10;Description générée automatiquement">
            <a:extLst>
              <a:ext uri="{FF2B5EF4-FFF2-40B4-BE49-F238E27FC236}">
                <a16:creationId xmlns:a16="http://schemas.microsoft.com/office/drawing/2014/main" id="{FB127660-64B1-1798-48D7-13FD3FC8CDA7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63" y="1093355"/>
            <a:ext cx="317918" cy="168114"/>
          </a:xfrm>
          <a:prstGeom prst="rect">
            <a:avLst/>
          </a:prstGeom>
        </p:spPr>
      </p:pic>
      <p:pic>
        <p:nvPicPr>
          <p:cNvPr id="8" name="Image 7" descr="Une image contenant logo, Graphique, rouge, symbole&#10;&#10;Description générée automatiquement">
            <a:extLst>
              <a:ext uri="{FF2B5EF4-FFF2-40B4-BE49-F238E27FC236}">
                <a16:creationId xmlns:a16="http://schemas.microsoft.com/office/drawing/2014/main" id="{14B25A60-009C-2ACA-4E9F-1D197207C0EF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7" y="854351"/>
            <a:ext cx="340204" cy="174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467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4404C58F-75F5-2567-DA2A-796F855BBB80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2192001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6784">
                  <a:extLst>
                    <a:ext uri="{9D8B030D-6E8A-4147-A177-3AD203B41FA5}">
                      <a16:colId xmlns:a16="http://schemas.microsoft.com/office/drawing/2014/main" val="2413438835"/>
                    </a:ext>
                  </a:extLst>
                </a:gridCol>
                <a:gridCol w="5111496">
                  <a:extLst>
                    <a:ext uri="{9D8B030D-6E8A-4147-A177-3AD203B41FA5}">
                      <a16:colId xmlns:a16="http://schemas.microsoft.com/office/drawing/2014/main" val="2494050643"/>
                    </a:ext>
                  </a:extLst>
                </a:gridCol>
                <a:gridCol w="3093721">
                  <a:extLst>
                    <a:ext uri="{9D8B030D-6E8A-4147-A177-3AD203B41FA5}">
                      <a16:colId xmlns:a16="http://schemas.microsoft.com/office/drawing/2014/main" val="498421591"/>
                    </a:ext>
                  </a:extLst>
                </a:gridCol>
              </a:tblGrid>
              <a:tr h="387395">
                <a:tc>
                  <a:txBody>
                    <a:bodyPr/>
                    <a:lstStyle/>
                    <a:p>
                      <a:pPr algn="ctr"/>
                      <a:r>
                        <a:rPr lang="fr-FR" sz="2200" dirty="0">
                          <a:latin typeface="Arial Black" panose="020B0A04020102020204" pitchFamily="34" charset="0"/>
                        </a:rPr>
                        <a:t>PLAN D’INTERVENTION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200" dirty="0">
                          <a:latin typeface="Arial Black" panose="020B0A04020102020204" pitchFamily="34" charset="0"/>
                        </a:rPr>
                        <a:t>- NOM DE L’ETABLISSEMENT-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/>
                        <a:t>Numéro de rue nom de rue </a:t>
                      </a:r>
                    </a:p>
                    <a:p>
                      <a:pPr algn="ctr"/>
                      <a:r>
                        <a:rPr lang="fr-FR" sz="1400" b="0" dirty="0"/>
                        <a:t>49XXXX COMMUNE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5792178"/>
                  </a:ext>
                </a:extLst>
              </a:tr>
            </a:tbl>
          </a:graphicData>
        </a:graphic>
      </p:graphicFrame>
      <p:sp>
        <p:nvSpPr>
          <p:cNvPr id="292" name="ZoneTexte 291">
            <a:extLst>
              <a:ext uri="{FF2B5EF4-FFF2-40B4-BE49-F238E27FC236}">
                <a16:creationId xmlns:a16="http://schemas.microsoft.com/office/drawing/2014/main" id="{2BAB51D2-A877-B5B4-2B90-A4D760C669DE}"/>
              </a:ext>
            </a:extLst>
          </p:cNvPr>
          <p:cNvSpPr txBox="1"/>
          <p:nvPr/>
        </p:nvSpPr>
        <p:spPr>
          <a:xfrm>
            <a:off x="1533526" y="114184"/>
            <a:ext cx="11344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/>
              <a:t>PAGE A NE PAS IMPRIMER </a:t>
            </a:r>
            <a:r>
              <a:rPr lang="fr-FR" dirty="0"/>
              <a:t>(réserve de pictogrammes)</a:t>
            </a:r>
          </a:p>
        </p:txBody>
      </p:sp>
      <p:sp>
        <p:nvSpPr>
          <p:cNvPr id="293" name="ZoneTexte 292">
            <a:extLst>
              <a:ext uri="{FF2B5EF4-FFF2-40B4-BE49-F238E27FC236}">
                <a16:creationId xmlns:a16="http://schemas.microsoft.com/office/drawing/2014/main" id="{47D7CB52-15B4-477E-5944-5BEB4CE1A111}"/>
              </a:ext>
            </a:extLst>
          </p:cNvPr>
          <p:cNvSpPr txBox="1"/>
          <p:nvPr/>
        </p:nvSpPr>
        <p:spPr>
          <a:xfrm>
            <a:off x="3418679" y="6539361"/>
            <a:ext cx="7573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Logos majoritairement issus de </a:t>
            </a:r>
            <a:r>
              <a:rPr lang="fr-FR" b="1" dirty="0"/>
              <a:t>la norme NF X08-070</a:t>
            </a:r>
          </a:p>
        </p:txBody>
      </p:sp>
      <p:pic>
        <p:nvPicPr>
          <p:cNvPr id="110" name="Image 109">
            <a:extLst>
              <a:ext uri="{FF2B5EF4-FFF2-40B4-BE49-F238E27FC236}">
                <a16:creationId xmlns:a16="http://schemas.microsoft.com/office/drawing/2014/main" id="{81F16763-AAC8-4421-E1CD-493A3962692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18506" y="6369658"/>
            <a:ext cx="211471" cy="239055"/>
          </a:xfrm>
          <a:prstGeom prst="rect">
            <a:avLst/>
          </a:prstGeom>
        </p:spPr>
      </p:pic>
      <p:sp>
        <p:nvSpPr>
          <p:cNvPr id="272" name="ZoneTexte 271">
            <a:extLst>
              <a:ext uri="{FF2B5EF4-FFF2-40B4-BE49-F238E27FC236}">
                <a16:creationId xmlns:a16="http://schemas.microsoft.com/office/drawing/2014/main" id="{BC09A2C4-6CC8-677E-7DAE-2ADE4E1964E7}"/>
              </a:ext>
            </a:extLst>
          </p:cNvPr>
          <p:cNvSpPr txBox="1"/>
          <p:nvPr/>
        </p:nvSpPr>
        <p:spPr>
          <a:xfrm>
            <a:off x="76201" y="797149"/>
            <a:ext cx="2484120" cy="3016210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200" b="1" dirty="0">
                <a:latin typeface="Arial Narrow" panose="020B0606020202030204" pitchFamily="34" charset="0"/>
              </a:rPr>
              <a:t> Préparer votre légende en choisissant les pictogrammes.</a:t>
            </a:r>
          </a:p>
          <a:p>
            <a:r>
              <a:rPr lang="fr-FR" sz="1200" b="1" dirty="0">
                <a:latin typeface="Arial Narrow" panose="020B0606020202030204" pitchFamily="34" charset="0"/>
              </a:rPr>
              <a:t>Les premiers intervenants ont besoin des accès, les barrages de fluides, où se trouve le plan d’intervention.</a:t>
            </a:r>
          </a:p>
          <a:p>
            <a:endParaRPr lang="fr-FR" sz="1200" b="1" dirty="0">
              <a:latin typeface="Arial Narrow" panose="020B0606020202030204" pitchFamily="34" charset="0"/>
            </a:endParaRPr>
          </a:p>
          <a:p>
            <a:r>
              <a:rPr lang="fr-FR" sz="1200" b="1" dirty="0">
                <a:latin typeface="Arial Narrow" panose="020B0606020202030204" pitchFamily="34" charset="0"/>
              </a:rPr>
              <a:t>En fonction des risques principaux de l’établissement, choisissez les pictogrammes qui vont alerter le 1</a:t>
            </a:r>
            <a:r>
              <a:rPr lang="fr-FR" sz="1200" b="1" baseline="30000" dirty="0">
                <a:latin typeface="Arial Narrow" panose="020B0606020202030204" pitchFamily="34" charset="0"/>
              </a:rPr>
              <a:t>er</a:t>
            </a:r>
            <a:r>
              <a:rPr lang="fr-FR" sz="1200" b="1" dirty="0">
                <a:latin typeface="Arial Narrow" panose="020B0606020202030204" pitchFamily="34" charset="0"/>
              </a:rPr>
              <a:t> Commandant des Opérations de Secours à la lecture du plan.</a:t>
            </a:r>
          </a:p>
          <a:p>
            <a:endParaRPr lang="fr-FR" sz="1200" b="1" dirty="0">
              <a:latin typeface="Arial Narrow" panose="020B0606020202030204" pitchFamily="34" charset="0"/>
            </a:endParaRPr>
          </a:p>
          <a:p>
            <a:r>
              <a:rPr lang="fr-FR" sz="1200" b="1" dirty="0">
                <a:latin typeface="Arial Narrow" panose="020B0606020202030204" pitchFamily="34" charset="0"/>
              </a:rPr>
              <a:t>Indiquer les noms de bâtiments communément utilisés au sein de votre société.</a:t>
            </a:r>
          </a:p>
          <a:p>
            <a:endParaRPr lang="fr-FR" sz="1000" dirty="0">
              <a:latin typeface="Arial Narrow" panose="020B0606020202030204" pitchFamily="34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BD37006C-AE9B-4CE9-DA8F-E04DEC2BE5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060525"/>
              </p:ext>
            </p:extLst>
          </p:nvPr>
        </p:nvGraphicFramePr>
        <p:xfrm>
          <a:off x="2781298" y="739898"/>
          <a:ext cx="9334501" cy="5799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965">
                  <a:extLst>
                    <a:ext uri="{9D8B030D-6E8A-4147-A177-3AD203B41FA5}">
                      <a16:colId xmlns:a16="http://schemas.microsoft.com/office/drawing/2014/main" val="2811106210"/>
                    </a:ext>
                  </a:extLst>
                </a:gridCol>
                <a:gridCol w="1836509">
                  <a:extLst>
                    <a:ext uri="{9D8B030D-6E8A-4147-A177-3AD203B41FA5}">
                      <a16:colId xmlns:a16="http://schemas.microsoft.com/office/drawing/2014/main" val="3125888804"/>
                    </a:ext>
                  </a:extLst>
                </a:gridCol>
                <a:gridCol w="398087">
                  <a:extLst>
                    <a:ext uri="{9D8B030D-6E8A-4147-A177-3AD203B41FA5}">
                      <a16:colId xmlns:a16="http://schemas.microsoft.com/office/drawing/2014/main" val="3305276711"/>
                    </a:ext>
                  </a:extLst>
                </a:gridCol>
                <a:gridCol w="2008128">
                  <a:extLst>
                    <a:ext uri="{9D8B030D-6E8A-4147-A177-3AD203B41FA5}">
                      <a16:colId xmlns:a16="http://schemas.microsoft.com/office/drawing/2014/main" val="3555431497"/>
                    </a:ext>
                  </a:extLst>
                </a:gridCol>
                <a:gridCol w="345009">
                  <a:extLst>
                    <a:ext uri="{9D8B030D-6E8A-4147-A177-3AD203B41FA5}">
                      <a16:colId xmlns:a16="http://schemas.microsoft.com/office/drawing/2014/main" val="726895444"/>
                    </a:ext>
                  </a:extLst>
                </a:gridCol>
                <a:gridCol w="1875433">
                  <a:extLst>
                    <a:ext uri="{9D8B030D-6E8A-4147-A177-3AD203B41FA5}">
                      <a16:colId xmlns:a16="http://schemas.microsoft.com/office/drawing/2014/main" val="4127751284"/>
                    </a:ext>
                  </a:extLst>
                </a:gridCol>
                <a:gridCol w="431410">
                  <a:extLst>
                    <a:ext uri="{9D8B030D-6E8A-4147-A177-3AD203B41FA5}">
                      <a16:colId xmlns:a16="http://schemas.microsoft.com/office/drawing/2014/main" val="2935243057"/>
                    </a:ext>
                  </a:extLst>
                </a:gridCol>
                <a:gridCol w="1965960">
                  <a:extLst>
                    <a:ext uri="{9D8B030D-6E8A-4147-A177-3AD203B41FA5}">
                      <a16:colId xmlns:a16="http://schemas.microsoft.com/office/drawing/2014/main" val="3536326750"/>
                    </a:ext>
                  </a:extLst>
                </a:gridCol>
              </a:tblGrid>
              <a:tr h="482055"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ACCES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Coupure /installations tech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Moyens de secours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Moyens de secours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769570"/>
                  </a:ext>
                </a:extLst>
              </a:tr>
              <a:tr h="12915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Accès principal engins</a:t>
                      </a:r>
                    </a:p>
                    <a:p>
                      <a:r>
                        <a:rPr lang="fr-FR" sz="1000" dirty="0"/>
                        <a:t>Accès secondaire engins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Transformateur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Poteau Incendie (bleu = normal, Jaune = surpressé)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Infirmerie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289874"/>
                  </a:ext>
                </a:extLst>
              </a:tr>
              <a:tr h="278999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Accès principal bâtiment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Accès secondaire bâtiment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Coupure haute tension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Bouche incendie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Espace d’attente sécurisé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757649"/>
                  </a:ext>
                </a:extLst>
              </a:tr>
              <a:tr h="278999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Barrière infranchissable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Coupure basse tension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Point d’aspiration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Sauvegarde des biens culturels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9928901"/>
                  </a:ext>
                </a:extLst>
              </a:tr>
              <a:tr h="278999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Barrière franchissable par les SP (tricoises, VIGIK 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Chaufferie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Réserve incendie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0999359"/>
                  </a:ext>
                </a:extLst>
              </a:tr>
              <a:tr h="415731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Accès toiture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Coupure gaz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Colonne sèche </a:t>
                      </a:r>
                    </a:p>
                    <a:p>
                      <a:r>
                        <a:rPr lang="fr-FR" sz="1000" dirty="0"/>
                        <a:t>/ humide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279049"/>
                  </a:ext>
                </a:extLst>
              </a:tr>
              <a:tr h="278999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Voie échelle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Dépôt de liquide inflammable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SSI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Dangers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135467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Escaliers droits</a:t>
                      </a:r>
                    </a:p>
                    <a:p>
                      <a:r>
                        <a:rPr lang="fr-FR" sz="1000" dirty="0"/>
                        <a:t>Escaliers colimaçon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Bouteilles de gaz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Commande de désenfumage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Ligne haute tension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503622"/>
                  </a:ext>
                </a:extLst>
              </a:tr>
              <a:tr h="460955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Zone interdite aux PL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Coupure fluide </a:t>
                      </a:r>
                      <a:r>
                        <a:rPr lang="fr-FR" sz="800" dirty="0"/>
                        <a:t>(préciser le gaz avec une lettre O=Oxygène,, AC=Air comprimé 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Sprinklage</a:t>
                      </a:r>
                    </a:p>
                    <a:p>
                      <a:r>
                        <a:rPr lang="fr-FR" sz="1000" dirty="0"/>
                        <a:t>Détection automatique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Zone ATEX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028497"/>
                  </a:ext>
                </a:extLst>
              </a:tr>
              <a:tr h="278999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Ascenseur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Coupure fioul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Commande manuelle extinction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Gaz sous pression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533366"/>
                  </a:ext>
                </a:extLst>
              </a:tr>
              <a:tr h="278999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Monte-charge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Coupure 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Bac à sable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Produits dangereux pour la santé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4408329"/>
                  </a:ext>
                </a:extLst>
              </a:tr>
              <a:tr h="33485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Baie accessible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Arrêt d’urgence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Raccord ZAG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Produit explosif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684556"/>
                  </a:ext>
                </a:extLst>
              </a:tr>
              <a:tr h="510411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Point de rassemblement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Groupe électrogène (GE), Climatisation (GC), </a:t>
                      </a:r>
                    </a:p>
                    <a:p>
                      <a:r>
                        <a:rPr lang="fr-FR" sz="1000" dirty="0"/>
                        <a:t>Ventilation (GV)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Mur coupe-feu</a:t>
                      </a:r>
                    </a:p>
                    <a:p>
                      <a:r>
                        <a:rPr lang="fr-FR" sz="1000" dirty="0"/>
                        <a:t>Porte coupe-feu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Eolienne</a:t>
                      </a:r>
                    </a:p>
                    <a:p>
                      <a:endParaRPr lang="fr-FR" sz="1000" dirty="0"/>
                    </a:p>
                    <a:p>
                      <a:r>
                        <a:rPr lang="fr-FR" sz="1000" dirty="0"/>
                        <a:t>Photovoltaïque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903396"/>
                  </a:ext>
                </a:extLst>
              </a:tr>
              <a:tr h="242017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Emplacement Plans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Local poubelle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Robinet d’incendie armé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4231277"/>
                  </a:ext>
                </a:extLst>
              </a:tr>
              <a:tr h="278999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Machinerie ascenseur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Barrage rétention eau incendie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641442"/>
                  </a:ext>
                </a:extLst>
              </a:tr>
            </a:tbl>
          </a:graphicData>
        </a:graphic>
      </p:graphicFrame>
      <p:pic>
        <p:nvPicPr>
          <p:cNvPr id="27" name="Image 26">
            <a:extLst>
              <a:ext uri="{FF2B5EF4-FFF2-40B4-BE49-F238E27FC236}">
                <a16:creationId xmlns:a16="http://schemas.microsoft.com/office/drawing/2014/main" id="{3E98463A-F2A1-0027-0139-F71693CEDD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3699" y="4152501"/>
            <a:ext cx="171053" cy="171993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0219FBCB-8144-8E09-15E6-95610B415A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0053" y="4084754"/>
            <a:ext cx="212380" cy="212380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C5E8524B-34FA-4EB1-3155-14B9BEC190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13222" y="3582304"/>
            <a:ext cx="227413" cy="144029"/>
          </a:xfrm>
          <a:prstGeom prst="rect">
            <a:avLst/>
          </a:prstGeom>
        </p:spPr>
      </p:pic>
      <p:grpSp>
        <p:nvGrpSpPr>
          <p:cNvPr id="32" name="Groupe 31">
            <a:extLst>
              <a:ext uri="{FF2B5EF4-FFF2-40B4-BE49-F238E27FC236}">
                <a16:creationId xmlns:a16="http://schemas.microsoft.com/office/drawing/2014/main" id="{4BB66786-3587-A413-1A6F-5645284E077E}"/>
              </a:ext>
            </a:extLst>
          </p:cNvPr>
          <p:cNvGrpSpPr>
            <a:grpSpLocks noChangeAspect="1"/>
          </p:cNvGrpSpPr>
          <p:nvPr/>
        </p:nvGrpSpPr>
        <p:grpSpPr>
          <a:xfrm>
            <a:off x="2913222" y="3787227"/>
            <a:ext cx="173219" cy="156725"/>
            <a:chOff x="10949058" y="1561849"/>
            <a:chExt cx="856645" cy="775076"/>
          </a:xfrm>
        </p:grpSpPr>
        <p:sp>
          <p:nvSpPr>
            <p:cNvPr id="33" name="Organigramme : Connecteur 32">
              <a:extLst>
                <a:ext uri="{FF2B5EF4-FFF2-40B4-BE49-F238E27FC236}">
                  <a16:creationId xmlns:a16="http://schemas.microsoft.com/office/drawing/2014/main" id="{4086F6C3-8B95-FFCE-DFB9-4D6DC4B5794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949058" y="1561849"/>
              <a:ext cx="856645" cy="775076"/>
            </a:xfrm>
            <a:prstGeom prst="flowChartConnector">
              <a:avLst/>
            </a:prstGeom>
            <a:solidFill>
              <a:srgbClr val="00B050"/>
            </a:solidFill>
            <a:ln w="127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Organigramme : Connecteur 33">
              <a:extLst>
                <a:ext uri="{FF2B5EF4-FFF2-40B4-BE49-F238E27FC236}">
                  <a16:creationId xmlns:a16="http://schemas.microsoft.com/office/drawing/2014/main" id="{310CDF79-DA62-5BAB-007E-91885F6939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267045" y="1848044"/>
              <a:ext cx="199245" cy="188497"/>
            </a:xfrm>
            <a:prstGeom prst="flowChartConnector">
              <a:avLst/>
            </a:prstGeom>
            <a:solidFill>
              <a:srgbClr val="00B050"/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35" name="Connecteur droit 34">
              <a:extLst>
                <a:ext uri="{FF2B5EF4-FFF2-40B4-BE49-F238E27FC236}">
                  <a16:creationId xmlns:a16="http://schemas.microsoft.com/office/drawing/2014/main" id="{C54114AD-7DE1-BD08-528F-2BBF12E721C1}"/>
                </a:ext>
              </a:extLst>
            </p:cNvPr>
            <p:cNvCxnSpPr>
              <a:cxnSpLocks/>
              <a:stCxn id="33" idx="3"/>
              <a:endCxn id="34" idx="3"/>
            </p:cNvCxnSpPr>
            <p:nvPr/>
          </p:nvCxnSpPr>
          <p:spPr>
            <a:xfrm flipV="1">
              <a:off x="11074511" y="2008936"/>
              <a:ext cx="221713" cy="21448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cteur droit 35">
              <a:extLst>
                <a:ext uri="{FF2B5EF4-FFF2-40B4-BE49-F238E27FC236}">
                  <a16:creationId xmlns:a16="http://schemas.microsoft.com/office/drawing/2014/main" id="{13E9E258-3DF8-68F2-E30A-41A5CFC8ACEE}"/>
                </a:ext>
              </a:extLst>
            </p:cNvPr>
            <p:cNvCxnSpPr>
              <a:cxnSpLocks/>
              <a:stCxn id="33" idx="4"/>
              <a:endCxn id="34" idx="4"/>
            </p:cNvCxnSpPr>
            <p:nvPr/>
          </p:nvCxnSpPr>
          <p:spPr>
            <a:xfrm flipH="1" flipV="1">
              <a:off x="11366668" y="2036541"/>
              <a:ext cx="10713" cy="3003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C8DB32A0-BC3C-987A-1B35-D06BD81CB2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210640" y="2033443"/>
              <a:ext cx="106830" cy="27870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>
              <a:extLst>
                <a:ext uri="{FF2B5EF4-FFF2-40B4-BE49-F238E27FC236}">
                  <a16:creationId xmlns:a16="http://schemas.microsoft.com/office/drawing/2014/main" id="{BE8EB455-3697-E474-1BA2-3B0C1E41550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997028" y="1980818"/>
              <a:ext cx="267027" cy="1274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0ACE27F7-FADE-7751-0B6D-B5FBABBE7C31}"/>
                </a:ext>
              </a:extLst>
            </p:cNvPr>
            <p:cNvCxnSpPr>
              <a:cxnSpLocks/>
              <a:stCxn id="33" idx="2"/>
            </p:cNvCxnSpPr>
            <p:nvPr/>
          </p:nvCxnSpPr>
          <p:spPr>
            <a:xfrm>
              <a:off x="10949058" y="1949387"/>
              <a:ext cx="30723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cteur droit 39">
              <a:extLst>
                <a:ext uri="{FF2B5EF4-FFF2-40B4-BE49-F238E27FC236}">
                  <a16:creationId xmlns:a16="http://schemas.microsoft.com/office/drawing/2014/main" id="{6C8461D9-72CE-D015-A375-8AE48E79434B}"/>
                </a:ext>
              </a:extLst>
            </p:cNvPr>
            <p:cNvCxnSpPr>
              <a:cxnSpLocks/>
              <a:stCxn id="33" idx="1"/>
              <a:endCxn id="34" idx="1"/>
            </p:cNvCxnSpPr>
            <p:nvPr/>
          </p:nvCxnSpPr>
          <p:spPr>
            <a:xfrm>
              <a:off x="11074511" y="1675356"/>
              <a:ext cx="221713" cy="2002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cteur droit 40">
              <a:extLst>
                <a:ext uri="{FF2B5EF4-FFF2-40B4-BE49-F238E27FC236}">
                  <a16:creationId xmlns:a16="http://schemas.microsoft.com/office/drawing/2014/main" id="{CAF3C70C-9BFE-A5B7-CD81-895B303A2CB2}"/>
                </a:ext>
              </a:extLst>
            </p:cNvPr>
            <p:cNvCxnSpPr>
              <a:cxnSpLocks/>
              <a:stCxn id="33" idx="0"/>
              <a:endCxn id="34" idx="0"/>
            </p:cNvCxnSpPr>
            <p:nvPr/>
          </p:nvCxnSpPr>
          <p:spPr>
            <a:xfrm flipH="1">
              <a:off x="11366668" y="1561849"/>
              <a:ext cx="10713" cy="28619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necteur droit 41">
              <a:extLst>
                <a:ext uri="{FF2B5EF4-FFF2-40B4-BE49-F238E27FC236}">
                  <a16:creationId xmlns:a16="http://schemas.microsoft.com/office/drawing/2014/main" id="{ED0678DE-4EE6-9AC0-3C5A-B66D7037385E}"/>
                </a:ext>
              </a:extLst>
            </p:cNvPr>
            <p:cNvCxnSpPr>
              <a:cxnSpLocks/>
              <a:stCxn id="33" idx="7"/>
              <a:endCxn id="34" idx="7"/>
            </p:cNvCxnSpPr>
            <p:nvPr/>
          </p:nvCxnSpPr>
          <p:spPr>
            <a:xfrm flipH="1">
              <a:off x="11437111" y="1675356"/>
              <a:ext cx="243139" cy="2002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cteur droit 42">
              <a:extLst>
                <a:ext uri="{FF2B5EF4-FFF2-40B4-BE49-F238E27FC236}">
                  <a16:creationId xmlns:a16="http://schemas.microsoft.com/office/drawing/2014/main" id="{61E5689B-8A57-8BE3-EBED-2757147FB7DA}"/>
                </a:ext>
              </a:extLst>
            </p:cNvPr>
            <p:cNvCxnSpPr>
              <a:cxnSpLocks/>
              <a:stCxn id="33" idx="6"/>
            </p:cNvCxnSpPr>
            <p:nvPr/>
          </p:nvCxnSpPr>
          <p:spPr>
            <a:xfrm flipH="1">
              <a:off x="11477038" y="1949387"/>
              <a:ext cx="32866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43">
              <a:extLst>
                <a:ext uri="{FF2B5EF4-FFF2-40B4-BE49-F238E27FC236}">
                  <a16:creationId xmlns:a16="http://schemas.microsoft.com/office/drawing/2014/main" id="{CBBF7347-C7E1-A59A-5E3B-B96AD79F3BE4}"/>
                </a:ext>
              </a:extLst>
            </p:cNvPr>
            <p:cNvCxnSpPr>
              <a:cxnSpLocks/>
              <a:stCxn id="33" idx="5"/>
            </p:cNvCxnSpPr>
            <p:nvPr/>
          </p:nvCxnSpPr>
          <p:spPr>
            <a:xfrm flipH="1" flipV="1">
              <a:off x="11432353" y="2017437"/>
              <a:ext cx="247897" cy="2059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eur droit 44">
              <a:extLst>
                <a:ext uri="{FF2B5EF4-FFF2-40B4-BE49-F238E27FC236}">
                  <a16:creationId xmlns:a16="http://schemas.microsoft.com/office/drawing/2014/main" id="{8BE48EF9-37DA-A8EF-329B-4B6B342FE95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407166" y="2038028"/>
              <a:ext cx="118471" cy="2669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>
              <a:extLst>
                <a:ext uri="{FF2B5EF4-FFF2-40B4-BE49-F238E27FC236}">
                  <a16:creationId xmlns:a16="http://schemas.microsoft.com/office/drawing/2014/main" id="{28712F3C-82A9-50D4-8EA8-BC0DB3C1DE92}"/>
                </a:ext>
              </a:extLst>
            </p:cNvPr>
            <p:cNvCxnSpPr>
              <a:cxnSpLocks/>
            </p:cNvCxnSpPr>
            <p:nvPr/>
          </p:nvCxnSpPr>
          <p:spPr>
            <a:xfrm>
              <a:off x="11460541" y="1988394"/>
              <a:ext cx="307005" cy="1265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>
              <a:extLst>
                <a:ext uri="{FF2B5EF4-FFF2-40B4-BE49-F238E27FC236}">
                  <a16:creationId xmlns:a16="http://schemas.microsoft.com/office/drawing/2014/main" id="{3874639A-6188-0B12-90F3-CBB7BA26F63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467341" y="1782411"/>
              <a:ext cx="300205" cy="117271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Connecteur droit 47">
              <a:extLst>
                <a:ext uri="{FF2B5EF4-FFF2-40B4-BE49-F238E27FC236}">
                  <a16:creationId xmlns:a16="http://schemas.microsoft.com/office/drawing/2014/main" id="{2361398A-F7F6-CE56-AD79-3E8EA0E730AA}"/>
                </a:ext>
              </a:extLst>
            </p:cNvPr>
            <p:cNvCxnSpPr>
              <a:cxnSpLocks/>
            </p:cNvCxnSpPr>
            <p:nvPr/>
          </p:nvCxnSpPr>
          <p:spPr>
            <a:xfrm>
              <a:off x="11202287" y="1588412"/>
              <a:ext cx="119361" cy="2563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>
              <a:extLst>
                <a:ext uri="{FF2B5EF4-FFF2-40B4-BE49-F238E27FC236}">
                  <a16:creationId xmlns:a16="http://schemas.microsoft.com/office/drawing/2014/main" id="{4C5BEF6D-69A0-5356-8921-778476D95FC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418354" y="1588412"/>
              <a:ext cx="97516" cy="2593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eur droit 49">
              <a:extLst>
                <a:ext uri="{FF2B5EF4-FFF2-40B4-BE49-F238E27FC236}">
                  <a16:creationId xmlns:a16="http://schemas.microsoft.com/office/drawing/2014/main" id="{FCA162AF-9A2D-AD70-E99D-BF0D00DF50CD}"/>
                </a:ext>
              </a:extLst>
            </p:cNvPr>
            <p:cNvCxnSpPr>
              <a:cxnSpLocks/>
            </p:cNvCxnSpPr>
            <p:nvPr/>
          </p:nvCxnSpPr>
          <p:spPr>
            <a:xfrm>
              <a:off x="10988327" y="1787525"/>
              <a:ext cx="267970" cy="12286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Ellipse 50">
            <a:extLst>
              <a:ext uri="{FF2B5EF4-FFF2-40B4-BE49-F238E27FC236}">
                <a16:creationId xmlns:a16="http://schemas.microsoft.com/office/drawing/2014/main" id="{9E8A9514-237B-7479-80D1-2C5956016475}"/>
              </a:ext>
            </a:extLst>
          </p:cNvPr>
          <p:cNvSpPr/>
          <p:nvPr/>
        </p:nvSpPr>
        <p:spPr>
          <a:xfrm>
            <a:off x="3133307" y="3537420"/>
            <a:ext cx="120246" cy="12857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14" dirty="0">
                <a:latin typeface="Arial Narrow" panose="020B0606020202030204" pitchFamily="34" charset="0"/>
              </a:rPr>
              <a:t>A</a:t>
            </a:r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6436F9AC-F333-E25C-3DD5-81819A4D4720}"/>
              </a:ext>
            </a:extLst>
          </p:cNvPr>
          <p:cNvSpPr/>
          <p:nvPr/>
        </p:nvSpPr>
        <p:spPr>
          <a:xfrm>
            <a:off x="3073184" y="3771217"/>
            <a:ext cx="120246" cy="12857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14" dirty="0">
                <a:latin typeface="Arial Narrow" panose="020B0606020202030204" pitchFamily="34" charset="0"/>
              </a:rPr>
              <a:t>B</a:t>
            </a:r>
          </a:p>
        </p:txBody>
      </p:sp>
      <p:pic>
        <p:nvPicPr>
          <p:cNvPr id="53" name="Image 52">
            <a:extLst>
              <a:ext uri="{FF2B5EF4-FFF2-40B4-BE49-F238E27FC236}">
                <a16:creationId xmlns:a16="http://schemas.microsoft.com/office/drawing/2014/main" id="{0E2059A0-CDA6-8046-5CB9-1EEBAF81121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49116"/>
          <a:stretch/>
        </p:blipFill>
        <p:spPr>
          <a:xfrm>
            <a:off x="7577865" y="3960788"/>
            <a:ext cx="203531" cy="108958"/>
          </a:xfrm>
          <a:prstGeom prst="rect">
            <a:avLst/>
          </a:prstGeom>
        </p:spPr>
      </p:pic>
      <p:pic>
        <p:nvPicPr>
          <p:cNvPr id="54" name="Image 53">
            <a:extLst>
              <a:ext uri="{FF2B5EF4-FFF2-40B4-BE49-F238E27FC236}">
                <a16:creationId xmlns:a16="http://schemas.microsoft.com/office/drawing/2014/main" id="{19A7F6F2-1CD6-F6C0-0FD3-7B48CA77DB8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70927" y="3271337"/>
            <a:ext cx="310794" cy="187081"/>
          </a:xfrm>
          <a:prstGeom prst="rect">
            <a:avLst/>
          </a:prstGeom>
        </p:spPr>
      </p:pic>
      <p:pic>
        <p:nvPicPr>
          <p:cNvPr id="55" name="Image 54">
            <a:extLst>
              <a:ext uri="{FF2B5EF4-FFF2-40B4-BE49-F238E27FC236}">
                <a16:creationId xmlns:a16="http://schemas.microsoft.com/office/drawing/2014/main" id="{926FFC6F-E5DE-62CB-C456-64AC59926F5D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75253" y="2742126"/>
            <a:ext cx="241161" cy="250619"/>
          </a:xfrm>
          <a:prstGeom prst="rect">
            <a:avLst/>
          </a:prstGeom>
        </p:spPr>
      </p:pic>
      <p:pic>
        <p:nvPicPr>
          <p:cNvPr id="56" name="Image 55">
            <a:extLst>
              <a:ext uri="{FF2B5EF4-FFF2-40B4-BE49-F238E27FC236}">
                <a16:creationId xmlns:a16="http://schemas.microsoft.com/office/drawing/2014/main" id="{9A47249F-7962-A4E6-CF93-B8A8DAC8D4E0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94069" y="2963394"/>
            <a:ext cx="247312" cy="192618"/>
          </a:xfrm>
          <a:prstGeom prst="rect">
            <a:avLst/>
          </a:prstGeom>
        </p:spPr>
      </p:pic>
      <p:pic>
        <p:nvPicPr>
          <p:cNvPr id="57" name="Image 56">
            <a:extLst>
              <a:ext uri="{FF2B5EF4-FFF2-40B4-BE49-F238E27FC236}">
                <a16:creationId xmlns:a16="http://schemas.microsoft.com/office/drawing/2014/main" id="{7339F7C7-8776-8A2B-1BC1-AF555DBD6F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74379" y="2062297"/>
            <a:ext cx="310472" cy="185813"/>
          </a:xfrm>
          <a:prstGeom prst="rect">
            <a:avLst/>
          </a:prstGeom>
        </p:spPr>
      </p:pic>
      <p:pic>
        <p:nvPicPr>
          <p:cNvPr id="58" name="Image 57">
            <a:extLst>
              <a:ext uri="{FF2B5EF4-FFF2-40B4-BE49-F238E27FC236}">
                <a16:creationId xmlns:a16="http://schemas.microsoft.com/office/drawing/2014/main" id="{BE49797E-8581-1A10-53B3-AD52B8908B5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179369" y="1701535"/>
            <a:ext cx="310472" cy="185813"/>
          </a:xfrm>
          <a:prstGeom prst="rect">
            <a:avLst/>
          </a:prstGeom>
        </p:spPr>
      </p:pic>
      <p:pic>
        <p:nvPicPr>
          <p:cNvPr id="59" name="Image 58">
            <a:extLst>
              <a:ext uri="{FF2B5EF4-FFF2-40B4-BE49-F238E27FC236}">
                <a16:creationId xmlns:a16="http://schemas.microsoft.com/office/drawing/2014/main" id="{DF7224F1-AAE8-1510-1552-235178B6A29E}"/>
              </a:ext>
            </a:extLst>
          </p:cNvPr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18436" y="1156267"/>
            <a:ext cx="379802" cy="398792"/>
          </a:xfrm>
          <a:prstGeom prst="rect">
            <a:avLst/>
          </a:prstGeom>
        </p:spPr>
      </p:pic>
      <p:pic>
        <p:nvPicPr>
          <p:cNvPr id="60" name="Image 59">
            <a:extLst>
              <a:ext uri="{FF2B5EF4-FFF2-40B4-BE49-F238E27FC236}">
                <a16:creationId xmlns:a16="http://schemas.microsoft.com/office/drawing/2014/main" id="{F5083AF9-3706-B946-FB2F-C4142E2CA2A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113820" y="2495429"/>
            <a:ext cx="284009" cy="210276"/>
          </a:xfrm>
          <a:prstGeom prst="rect">
            <a:avLst/>
          </a:prstGeom>
        </p:spPr>
      </p:pic>
      <p:pic>
        <p:nvPicPr>
          <p:cNvPr id="61" name="Image 60">
            <a:extLst>
              <a:ext uri="{FF2B5EF4-FFF2-40B4-BE49-F238E27FC236}">
                <a16:creationId xmlns:a16="http://schemas.microsoft.com/office/drawing/2014/main" id="{3E106702-8E8C-1438-7767-4C62D88A3AA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117113" y="2930709"/>
            <a:ext cx="298365" cy="145602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0E0E8666-4AA3-2476-324D-C86D41B923AB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166332" y="3284285"/>
            <a:ext cx="265169" cy="151192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FBF7F922-C0B6-4E71-DA13-23A823816F3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135342" y="3612022"/>
            <a:ext cx="331631" cy="113176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F896DDC0-539D-1A16-C144-0158D6B6557D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171957" y="3950202"/>
            <a:ext cx="305113" cy="255239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28345EF1-CDFF-DC8B-7DA8-F2D2861ED27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178815" y="4184081"/>
            <a:ext cx="311026" cy="260185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B95B3638-A43C-3BAB-0545-F0EFC6F02C8A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120951" y="4507639"/>
            <a:ext cx="326600" cy="143704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E89783B4-2264-B6E9-99C4-4E4A826622B4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207289" y="4763278"/>
            <a:ext cx="202093" cy="158928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0A788215-F2F2-224B-AD84-ABBF3399A66A}"/>
              </a:ext>
            </a:extLst>
          </p:cNvPr>
          <p:cNvPicPr>
            <a:picLocks noChangeAspect="1"/>
          </p:cNvPicPr>
          <p:nvPr/>
        </p:nvPicPr>
        <p:blipFill rotWithShape="1">
          <a:blip r:embed="rId21"/>
          <a:srcRect t="-1" b="3318"/>
          <a:stretch/>
        </p:blipFill>
        <p:spPr>
          <a:xfrm>
            <a:off x="2918603" y="2773567"/>
            <a:ext cx="222728" cy="309703"/>
          </a:xfrm>
          <a:prstGeom prst="rect">
            <a:avLst/>
          </a:prstGeom>
        </p:spPr>
      </p:pic>
      <p:pic>
        <p:nvPicPr>
          <p:cNvPr id="69" name="Image 68">
            <a:extLst>
              <a:ext uri="{FF2B5EF4-FFF2-40B4-BE49-F238E27FC236}">
                <a16:creationId xmlns:a16="http://schemas.microsoft.com/office/drawing/2014/main" id="{E7DB30C3-AF64-D6DF-C6A0-821095EFDF26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01501" y="1655754"/>
            <a:ext cx="283070" cy="98597"/>
          </a:xfrm>
          <a:prstGeom prst="rect">
            <a:avLst/>
          </a:prstGeom>
        </p:spPr>
      </p:pic>
      <p:pic>
        <p:nvPicPr>
          <p:cNvPr id="70" name="Image 69">
            <a:extLst>
              <a:ext uri="{FF2B5EF4-FFF2-40B4-BE49-F238E27FC236}">
                <a16:creationId xmlns:a16="http://schemas.microsoft.com/office/drawing/2014/main" id="{AC69E90B-B74B-3573-9CB4-287EEA7B180E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2929873" y="1803362"/>
            <a:ext cx="222077" cy="128571"/>
          </a:xfrm>
          <a:prstGeom prst="rect">
            <a:avLst/>
          </a:prstGeom>
        </p:spPr>
      </p:pic>
      <p:pic>
        <p:nvPicPr>
          <p:cNvPr id="71" name="Image 70">
            <a:extLst>
              <a:ext uri="{FF2B5EF4-FFF2-40B4-BE49-F238E27FC236}">
                <a16:creationId xmlns:a16="http://schemas.microsoft.com/office/drawing/2014/main" id="{05DDB9C3-163C-70F5-6254-AE66722BEDA0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 flipV="1">
            <a:off x="2868382" y="2172160"/>
            <a:ext cx="307215" cy="61443"/>
          </a:xfrm>
          <a:prstGeom prst="rect">
            <a:avLst/>
          </a:prstGeom>
        </p:spPr>
      </p:pic>
      <p:pic>
        <p:nvPicPr>
          <p:cNvPr id="72" name="Image 71">
            <a:extLst>
              <a:ext uri="{FF2B5EF4-FFF2-40B4-BE49-F238E27FC236}">
                <a16:creationId xmlns:a16="http://schemas.microsoft.com/office/drawing/2014/main" id="{239B8157-6928-8BA4-E81D-D23E4746EAE1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 flipH="1" flipV="1">
            <a:off x="2866400" y="2602801"/>
            <a:ext cx="300494" cy="61444"/>
          </a:xfrm>
          <a:prstGeom prst="rect">
            <a:avLst/>
          </a:prstGeom>
        </p:spPr>
      </p:pic>
      <p:pic>
        <p:nvPicPr>
          <p:cNvPr id="73" name="Image 72">
            <a:extLst>
              <a:ext uri="{FF2B5EF4-FFF2-40B4-BE49-F238E27FC236}">
                <a16:creationId xmlns:a16="http://schemas.microsoft.com/office/drawing/2014/main" id="{ED20B12E-B678-2F45-9F09-8950454F4DD0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2895167" y="3217278"/>
            <a:ext cx="262151" cy="182896"/>
          </a:xfrm>
          <a:prstGeom prst="rect">
            <a:avLst/>
          </a:prstGeom>
        </p:spPr>
      </p:pic>
      <p:pic>
        <p:nvPicPr>
          <p:cNvPr id="74" name="Image 73">
            <a:extLst>
              <a:ext uri="{FF2B5EF4-FFF2-40B4-BE49-F238E27FC236}">
                <a16:creationId xmlns:a16="http://schemas.microsoft.com/office/drawing/2014/main" id="{80CA0C7C-F64E-351F-09E9-BBB23E67C88E}"/>
              </a:ext>
            </a:extLst>
          </p:cNvPr>
          <p:cNvPicPr>
            <a:picLocks noChangeAspect="1"/>
          </p:cNvPicPr>
          <p:nvPr/>
        </p:nvPicPr>
        <p:blipFill rotWithShape="1">
          <a:blip r:embed="rId27"/>
          <a:srcRect l="19215" r="16653"/>
          <a:stretch/>
        </p:blipFill>
        <p:spPr>
          <a:xfrm>
            <a:off x="2971324" y="4399286"/>
            <a:ext cx="177237" cy="179772"/>
          </a:xfrm>
          <a:prstGeom prst="rect">
            <a:avLst/>
          </a:prstGeom>
        </p:spPr>
      </p:pic>
      <p:pic>
        <p:nvPicPr>
          <p:cNvPr id="75" name="Image 74">
            <a:extLst>
              <a:ext uri="{FF2B5EF4-FFF2-40B4-BE49-F238E27FC236}">
                <a16:creationId xmlns:a16="http://schemas.microsoft.com/office/drawing/2014/main" id="{F155629C-8A1D-24B5-7F44-2AF03C871097}"/>
              </a:ext>
            </a:extLst>
          </p:cNvPr>
          <p:cNvPicPr>
            <a:picLocks noChangeAspect="1"/>
          </p:cNvPicPr>
          <p:nvPr/>
        </p:nvPicPr>
        <p:blipFill rotWithShape="1">
          <a:blip r:embed="rId28"/>
          <a:srcRect l="13217" t="-5117" r="13095" b="-1981"/>
          <a:stretch/>
        </p:blipFill>
        <p:spPr>
          <a:xfrm>
            <a:off x="2956645" y="4727886"/>
            <a:ext cx="188201" cy="177923"/>
          </a:xfrm>
          <a:prstGeom prst="rect">
            <a:avLst/>
          </a:prstGeom>
        </p:spPr>
      </p:pic>
      <p:pic>
        <p:nvPicPr>
          <p:cNvPr id="76" name="Image 75">
            <a:extLst>
              <a:ext uri="{FF2B5EF4-FFF2-40B4-BE49-F238E27FC236}">
                <a16:creationId xmlns:a16="http://schemas.microsoft.com/office/drawing/2014/main" id="{97033A86-5D88-C269-A2FD-AC7FE37CC347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2969500" y="5099691"/>
            <a:ext cx="130408" cy="128571"/>
          </a:xfrm>
          <a:prstGeom prst="rect">
            <a:avLst/>
          </a:prstGeom>
        </p:spPr>
      </p:pic>
      <p:pic>
        <p:nvPicPr>
          <p:cNvPr id="77" name="Image 76">
            <a:extLst>
              <a:ext uri="{FF2B5EF4-FFF2-40B4-BE49-F238E27FC236}">
                <a16:creationId xmlns:a16="http://schemas.microsoft.com/office/drawing/2014/main" id="{FE1D0D0D-7A9E-2D18-A6AC-CD2B986F2BBF}"/>
              </a:ext>
            </a:extLst>
      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9793532" y="1651177"/>
            <a:ext cx="212098" cy="212098"/>
          </a:xfrm>
          <a:prstGeom prst="rect">
            <a:avLst/>
          </a:prstGeom>
        </p:spPr>
      </p:pic>
      <p:pic>
        <p:nvPicPr>
          <p:cNvPr id="78" name="Image 77">
            <a:extLst>
              <a:ext uri="{FF2B5EF4-FFF2-40B4-BE49-F238E27FC236}">
                <a16:creationId xmlns:a16="http://schemas.microsoft.com/office/drawing/2014/main" id="{9C6A42A6-4A45-75CF-D7C7-492E52A50380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6902" y="1303195"/>
            <a:ext cx="132644" cy="128571"/>
          </a:xfrm>
          <a:prstGeom prst="rect">
            <a:avLst/>
          </a:prstGeom>
        </p:spPr>
      </p:pic>
      <p:sp>
        <p:nvSpPr>
          <p:cNvPr id="79" name="Ellipse 78">
            <a:extLst>
              <a:ext uri="{FF2B5EF4-FFF2-40B4-BE49-F238E27FC236}">
                <a16:creationId xmlns:a16="http://schemas.microsoft.com/office/drawing/2014/main" id="{D6129E46-047D-CEB8-E75A-0BED38EC65DB}"/>
              </a:ext>
            </a:extLst>
          </p:cNvPr>
          <p:cNvSpPr/>
          <p:nvPr/>
        </p:nvSpPr>
        <p:spPr>
          <a:xfrm>
            <a:off x="7608284" y="1238909"/>
            <a:ext cx="128571" cy="128571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86"/>
          </a:p>
        </p:txBody>
      </p:sp>
      <p:pic>
        <p:nvPicPr>
          <p:cNvPr id="80" name="Image 79">
            <a:extLst>
              <a:ext uri="{FF2B5EF4-FFF2-40B4-BE49-F238E27FC236}">
                <a16:creationId xmlns:a16="http://schemas.microsoft.com/office/drawing/2014/main" id="{D3AD9D6E-DC88-7CB5-BDBF-5A421817F455}"/>
              </a:ext>
            </a:extLst>
      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7619023" y="1416779"/>
            <a:ext cx="127342" cy="127342"/>
          </a:xfrm>
          <a:prstGeom prst="rect">
            <a:avLst/>
          </a:prstGeom>
        </p:spPr>
      </p:pic>
      <p:sp>
        <p:nvSpPr>
          <p:cNvPr id="81" name="Rectangle 80">
            <a:extLst>
              <a:ext uri="{FF2B5EF4-FFF2-40B4-BE49-F238E27FC236}">
                <a16:creationId xmlns:a16="http://schemas.microsoft.com/office/drawing/2014/main" id="{EB21EF7E-FF74-7A89-C81B-B6B50BAA61D2}"/>
              </a:ext>
            </a:extLst>
          </p:cNvPr>
          <p:cNvSpPr/>
          <p:nvPr/>
        </p:nvSpPr>
        <p:spPr>
          <a:xfrm>
            <a:off x="7619023" y="1676238"/>
            <a:ext cx="128571" cy="12857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86"/>
          </a:p>
        </p:txBody>
      </p:sp>
      <p:sp>
        <p:nvSpPr>
          <p:cNvPr id="82" name="Triangle isocèle 81">
            <a:extLst>
              <a:ext uri="{FF2B5EF4-FFF2-40B4-BE49-F238E27FC236}">
                <a16:creationId xmlns:a16="http://schemas.microsoft.com/office/drawing/2014/main" id="{E37C7595-CF2E-59DB-4349-765C09ECE5D7}"/>
              </a:ext>
            </a:extLst>
          </p:cNvPr>
          <p:cNvSpPr/>
          <p:nvPr/>
        </p:nvSpPr>
        <p:spPr>
          <a:xfrm>
            <a:off x="7629229" y="2088574"/>
            <a:ext cx="155359" cy="161027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86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E47E5974-7DFD-DBCB-420A-B9D82021F729}"/>
              </a:ext>
            </a:extLst>
          </p:cNvPr>
          <p:cNvSpPr/>
          <p:nvPr/>
        </p:nvSpPr>
        <p:spPr>
          <a:xfrm>
            <a:off x="7573429" y="2483861"/>
            <a:ext cx="240167" cy="12857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86"/>
          </a:p>
        </p:txBody>
      </p:sp>
      <p:pic>
        <p:nvPicPr>
          <p:cNvPr id="84" name="Image 83">
            <a:extLst>
              <a:ext uri="{FF2B5EF4-FFF2-40B4-BE49-F238E27FC236}">
                <a16:creationId xmlns:a16="http://schemas.microsoft.com/office/drawing/2014/main" id="{B84B325C-C092-E26B-B2A0-A1F869D8A69F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7612388" y="3578571"/>
            <a:ext cx="169008" cy="169008"/>
          </a:xfrm>
          <a:prstGeom prst="rect">
            <a:avLst/>
          </a:prstGeom>
        </p:spPr>
      </p:pic>
      <p:pic>
        <p:nvPicPr>
          <p:cNvPr id="85" name="Image 84">
            <a:extLst>
              <a:ext uri="{FF2B5EF4-FFF2-40B4-BE49-F238E27FC236}">
                <a16:creationId xmlns:a16="http://schemas.microsoft.com/office/drawing/2014/main" id="{F9B4CFB0-4A02-981F-82A1-7AB35F01F47F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7634916" y="4397219"/>
            <a:ext cx="121834" cy="230546"/>
          </a:xfrm>
          <a:prstGeom prst="rect">
            <a:avLst/>
          </a:prstGeom>
        </p:spPr>
      </p:pic>
      <p:pic>
        <p:nvPicPr>
          <p:cNvPr id="86" name="Image 85">
            <a:extLst>
              <a:ext uri="{FF2B5EF4-FFF2-40B4-BE49-F238E27FC236}">
                <a16:creationId xmlns:a16="http://schemas.microsoft.com/office/drawing/2014/main" id="{3A79E815-65AB-BCCA-FCEB-5861538C169B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7628943" y="4773527"/>
            <a:ext cx="157313" cy="137891"/>
          </a:xfrm>
          <a:prstGeom prst="rect">
            <a:avLst/>
          </a:prstGeom>
        </p:spPr>
      </p:pic>
      <p:pic>
        <p:nvPicPr>
          <p:cNvPr id="87" name="Image 86">
            <a:extLst>
              <a:ext uri="{FF2B5EF4-FFF2-40B4-BE49-F238E27FC236}">
                <a16:creationId xmlns:a16="http://schemas.microsoft.com/office/drawing/2014/main" id="{94908595-89AE-9B68-6107-B639957CB8C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05592" y="6300306"/>
            <a:ext cx="211471" cy="239055"/>
          </a:xfrm>
          <a:prstGeom prst="rect">
            <a:avLst/>
          </a:prstGeom>
        </p:spPr>
      </p:pic>
      <p:cxnSp>
        <p:nvCxnSpPr>
          <p:cNvPr id="88" name="Connecteur droit 87">
            <a:extLst>
              <a:ext uri="{FF2B5EF4-FFF2-40B4-BE49-F238E27FC236}">
                <a16:creationId xmlns:a16="http://schemas.microsoft.com/office/drawing/2014/main" id="{573673D0-F1CC-F410-EA71-E7101C797CAD}"/>
              </a:ext>
            </a:extLst>
          </p:cNvPr>
          <p:cNvCxnSpPr/>
          <p:nvPr/>
        </p:nvCxnSpPr>
        <p:spPr>
          <a:xfrm>
            <a:off x="7599665" y="5460933"/>
            <a:ext cx="216749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9" name="Image 88">
            <a:extLst>
              <a:ext uri="{FF2B5EF4-FFF2-40B4-BE49-F238E27FC236}">
                <a16:creationId xmlns:a16="http://schemas.microsoft.com/office/drawing/2014/main" id="{C58F4DE6-1D1E-DDDC-4F11-E0DA4451B298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7620226" y="5544892"/>
            <a:ext cx="188212" cy="188212"/>
          </a:xfrm>
          <a:prstGeom prst="rect">
            <a:avLst/>
          </a:prstGeom>
        </p:spPr>
      </p:pic>
      <p:pic>
        <p:nvPicPr>
          <p:cNvPr id="90" name="Image 89">
            <a:extLst>
              <a:ext uri="{FF2B5EF4-FFF2-40B4-BE49-F238E27FC236}">
                <a16:creationId xmlns:a16="http://schemas.microsoft.com/office/drawing/2014/main" id="{787DF792-9B6A-6D05-71AA-EA241AC3C22C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7605592" y="5083740"/>
            <a:ext cx="241464" cy="187080"/>
          </a:xfrm>
          <a:prstGeom prst="rect">
            <a:avLst/>
          </a:prstGeom>
        </p:spPr>
      </p:pic>
      <p:pic>
        <p:nvPicPr>
          <p:cNvPr id="91" name="Image 90">
            <a:extLst>
              <a:ext uri="{FF2B5EF4-FFF2-40B4-BE49-F238E27FC236}">
                <a16:creationId xmlns:a16="http://schemas.microsoft.com/office/drawing/2014/main" id="{B7333E32-8FCA-5DA7-B628-0062FEE9A825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5212312" y="5078017"/>
            <a:ext cx="325896" cy="198478"/>
          </a:xfrm>
          <a:prstGeom prst="rect">
            <a:avLst/>
          </a:prstGeom>
        </p:spPr>
      </p:pic>
      <p:pic>
        <p:nvPicPr>
          <p:cNvPr id="92" name="Image 91">
            <a:extLst>
              <a:ext uri="{FF2B5EF4-FFF2-40B4-BE49-F238E27FC236}">
                <a16:creationId xmlns:a16="http://schemas.microsoft.com/office/drawing/2014/main" id="{F4D7FF90-E5E0-C7F1-8447-4AC7A31AD98C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9727331" y="3658607"/>
            <a:ext cx="459478" cy="77192"/>
          </a:xfrm>
          <a:prstGeom prst="rect">
            <a:avLst/>
          </a:prstGeom>
        </p:spPr>
      </p:pic>
      <p:pic>
        <p:nvPicPr>
          <p:cNvPr id="93" name="Image 92">
            <a:extLst>
              <a:ext uri="{FF2B5EF4-FFF2-40B4-BE49-F238E27FC236}">
                <a16:creationId xmlns:a16="http://schemas.microsoft.com/office/drawing/2014/main" id="{F4F538F3-914A-AB40-F172-D88000B2E493}"/>
              </a:ext>
            </a:extLst>
          </p:cNvPr>
          <p:cNvPicPr>
            <a:picLocks noChangeAspect="1"/>
          </p:cNvPicPr>
          <p:nvPr/>
        </p:nvPicPr>
        <p:blipFill>
          <a:blip r:embed="rId4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57340" y="4016051"/>
            <a:ext cx="196595" cy="179027"/>
          </a:xfrm>
          <a:prstGeom prst="rect">
            <a:avLst/>
          </a:prstGeom>
        </p:spPr>
      </p:pic>
      <p:pic>
        <p:nvPicPr>
          <p:cNvPr id="94" name="Image 93">
            <a:extLst>
              <a:ext uri="{FF2B5EF4-FFF2-40B4-BE49-F238E27FC236}">
                <a16:creationId xmlns:a16="http://schemas.microsoft.com/office/drawing/2014/main" id="{A248A228-64DD-4B3D-DA3F-36A8218F8BB0}"/>
              </a:ext>
            </a:extLst>
          </p:cNvPr>
          <p:cNvPicPr>
            <a:picLocks noChangeAspect="1"/>
          </p:cNvPicPr>
          <p:nvPr/>
        </p:nvPicPr>
        <p:blipFill>
          <a:blip r:embed="rId4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71089" y="4370663"/>
            <a:ext cx="207122" cy="299053"/>
          </a:xfrm>
          <a:prstGeom prst="rect">
            <a:avLst/>
          </a:prstGeom>
        </p:spPr>
      </p:pic>
      <p:pic>
        <p:nvPicPr>
          <p:cNvPr id="95" name="Image 94">
            <a:extLst>
              <a:ext uri="{FF2B5EF4-FFF2-40B4-BE49-F238E27FC236}">
                <a16:creationId xmlns:a16="http://schemas.microsoft.com/office/drawing/2014/main" id="{857AA299-9083-1AA1-25DF-B30EE14A0A0B}"/>
              </a:ext>
            </a:extLst>
          </p:cNvPr>
          <p:cNvPicPr>
            <a:picLocks noChangeAspect="1"/>
          </p:cNvPicPr>
          <p:nvPr/>
        </p:nvPicPr>
        <p:blipFill>
          <a:blip r:embed="rId4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55852" y="4711433"/>
            <a:ext cx="199569" cy="200459"/>
          </a:xfrm>
          <a:prstGeom prst="rect">
            <a:avLst/>
          </a:prstGeom>
        </p:spPr>
      </p:pic>
      <p:pic>
        <p:nvPicPr>
          <p:cNvPr id="96" name="Image 95">
            <a:extLst>
              <a:ext uri="{FF2B5EF4-FFF2-40B4-BE49-F238E27FC236}">
                <a16:creationId xmlns:a16="http://schemas.microsoft.com/office/drawing/2014/main" id="{C7D0DCF1-AC6A-C648-A35F-E2959A517EBA}"/>
              </a:ext>
            </a:extLst>
          </p:cNvPr>
          <p:cNvPicPr>
            <a:picLocks noChangeAspect="1"/>
          </p:cNvPicPr>
          <p:nvPr/>
        </p:nvPicPr>
        <p:blipFill>
          <a:blip r:embed="rId4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71089" y="5035256"/>
            <a:ext cx="219020" cy="219020"/>
          </a:xfrm>
          <a:prstGeom prst="rect">
            <a:avLst/>
          </a:prstGeom>
        </p:spPr>
      </p:pic>
      <p:pic>
        <p:nvPicPr>
          <p:cNvPr id="97" name="Image 96">
            <a:extLst>
              <a:ext uri="{FF2B5EF4-FFF2-40B4-BE49-F238E27FC236}">
                <a16:creationId xmlns:a16="http://schemas.microsoft.com/office/drawing/2014/main" id="{D39203F1-7656-5A4B-7BAC-27DEBF0D0943}"/>
              </a:ext>
            </a:extLst>
          </p:cNvPr>
          <p:cNvPicPr>
            <a:picLocks noChangeAspect="1"/>
          </p:cNvPicPr>
          <p:nvPr/>
        </p:nvPicPr>
        <p:blipFill rotWithShape="1">
          <a:blip r:embed="rId4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69202"/>
          <a:stretch/>
        </p:blipFill>
        <p:spPr>
          <a:xfrm>
            <a:off x="9766532" y="5393822"/>
            <a:ext cx="392405" cy="318534"/>
          </a:xfrm>
          <a:prstGeom prst="rect">
            <a:avLst/>
          </a:prstGeom>
        </p:spPr>
      </p:pic>
      <p:pic>
        <p:nvPicPr>
          <p:cNvPr id="98" name="Image 97">
            <a:extLst>
              <a:ext uri="{FF2B5EF4-FFF2-40B4-BE49-F238E27FC236}">
                <a16:creationId xmlns:a16="http://schemas.microsoft.com/office/drawing/2014/main" id="{39020F66-40CD-AA43-7191-0850BA71A540}"/>
              </a:ext>
            </a:extLst>
      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2965673" y="5354505"/>
            <a:ext cx="177923" cy="177923"/>
          </a:xfrm>
          <a:prstGeom prst="rect">
            <a:avLst/>
          </a:prstGeom>
        </p:spPr>
      </p:pic>
      <p:pic>
        <p:nvPicPr>
          <p:cNvPr id="99" name="Image 98">
            <a:extLst>
              <a:ext uri="{FF2B5EF4-FFF2-40B4-BE49-F238E27FC236}">
                <a16:creationId xmlns:a16="http://schemas.microsoft.com/office/drawing/2014/main" id="{76A61C4A-8010-3817-E819-637AE8F3C047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2913548" y="6007888"/>
            <a:ext cx="289947" cy="177923"/>
          </a:xfrm>
          <a:prstGeom prst="rect">
            <a:avLst/>
          </a:prstGeom>
        </p:spPr>
      </p:pic>
      <p:pic>
        <p:nvPicPr>
          <p:cNvPr id="101" name="Image 100">
            <a:extLst>
              <a:ext uri="{FF2B5EF4-FFF2-40B4-BE49-F238E27FC236}">
                <a16:creationId xmlns:a16="http://schemas.microsoft.com/office/drawing/2014/main" id="{594E6E7B-B3BB-DD5B-F82F-0316C3CCFAB7}"/>
              </a:ext>
            </a:extLst>
      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5229644" y="6279354"/>
            <a:ext cx="175100" cy="177924"/>
          </a:xfrm>
          <a:prstGeom prst="rect">
            <a:avLst/>
          </a:prstGeom>
        </p:spPr>
      </p:pic>
      <p:pic>
        <p:nvPicPr>
          <p:cNvPr id="102" name="Image 101">
            <a:extLst>
              <a:ext uri="{FF2B5EF4-FFF2-40B4-BE49-F238E27FC236}">
                <a16:creationId xmlns:a16="http://schemas.microsoft.com/office/drawing/2014/main" id="{5ADD41C0-3EE2-F8B7-980B-07A13E6937FE}"/>
              </a:ext>
            </a:extLst>
      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5218115" y="5306164"/>
            <a:ext cx="258955" cy="210241"/>
          </a:xfrm>
          <a:prstGeom prst="rect">
            <a:avLst/>
          </a:prstGeom>
        </p:spPr>
      </p:pic>
      <p:pic>
        <p:nvPicPr>
          <p:cNvPr id="113" name="Image 112">
            <a:extLst>
              <a:ext uri="{FF2B5EF4-FFF2-40B4-BE49-F238E27FC236}">
                <a16:creationId xmlns:a16="http://schemas.microsoft.com/office/drawing/2014/main" id="{166EA9F7-50C1-449C-D9F0-97E1FA9B4F9F}"/>
              </a:ext>
            </a:extLst>
          </p:cNvPr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5222622" y="5727122"/>
            <a:ext cx="222957" cy="198723"/>
          </a:xfrm>
          <a:prstGeom prst="rect">
            <a:avLst/>
          </a:prstGeom>
        </p:spPr>
      </p:pic>
      <p:pic>
        <p:nvPicPr>
          <p:cNvPr id="115" name="Image 114">
            <a:extLst>
              <a:ext uri="{FF2B5EF4-FFF2-40B4-BE49-F238E27FC236}">
                <a16:creationId xmlns:a16="http://schemas.microsoft.com/office/drawing/2014/main" id="{C61D4253-64E9-1F95-C1F8-080E5725B47D}"/>
              </a:ext>
            </a:extLst>
          </p:cNvPr>
          <p:cNvPicPr>
            <a:picLocks noChangeAspect="1"/>
          </p:cNvPicPr>
          <p:nvPr/>
        </p:nvPicPr>
        <p:blipFill>
          <a:blip r:embed="rId50"/>
          <a:stretch>
            <a:fillRect/>
          </a:stretch>
        </p:blipFill>
        <p:spPr>
          <a:xfrm>
            <a:off x="5222622" y="5513129"/>
            <a:ext cx="258955" cy="210241"/>
          </a:xfrm>
          <a:prstGeom prst="rect">
            <a:avLst/>
          </a:prstGeom>
        </p:spPr>
      </p:pic>
      <p:pic>
        <p:nvPicPr>
          <p:cNvPr id="116" name="Image 115">
            <a:extLst>
              <a:ext uri="{FF2B5EF4-FFF2-40B4-BE49-F238E27FC236}">
                <a16:creationId xmlns:a16="http://schemas.microsoft.com/office/drawing/2014/main" id="{969BDA7B-377A-95B3-6E1B-3390FE19ADA3}"/>
              </a:ext>
            </a:extLst>
          </p:cNvPr>
          <p:cNvPicPr>
            <a:picLocks noChangeAspect="1"/>
          </p:cNvPicPr>
          <p:nvPr/>
        </p:nvPicPr>
        <p:blipFill>
          <a:blip r:embed="rId51"/>
          <a:stretch>
            <a:fillRect/>
          </a:stretch>
        </p:blipFill>
        <p:spPr>
          <a:xfrm>
            <a:off x="5215170" y="6040338"/>
            <a:ext cx="290946" cy="145473"/>
          </a:xfrm>
          <a:prstGeom prst="rect">
            <a:avLst/>
          </a:prstGeom>
        </p:spPr>
      </p:pic>
      <p:pic>
        <p:nvPicPr>
          <p:cNvPr id="117" name="Image 116">
            <a:extLst>
              <a:ext uri="{FF2B5EF4-FFF2-40B4-BE49-F238E27FC236}">
                <a16:creationId xmlns:a16="http://schemas.microsoft.com/office/drawing/2014/main" id="{340C69D1-A7EF-0340-9851-13343B35A766}"/>
              </a:ext>
            </a:extLst>
          </p:cNvPr>
          <p:cNvPicPr>
            <a:picLocks noChangeAspect="1"/>
          </p:cNvPicPr>
          <p:nvPr/>
        </p:nvPicPr>
        <p:blipFill>
          <a:blip r:embed="rId52"/>
          <a:stretch>
            <a:fillRect/>
          </a:stretch>
        </p:blipFill>
        <p:spPr>
          <a:xfrm>
            <a:off x="9872884" y="5772362"/>
            <a:ext cx="203532" cy="186428"/>
          </a:xfrm>
          <a:prstGeom prst="rect">
            <a:avLst/>
          </a:prstGeom>
        </p:spPr>
      </p:pic>
      <p:pic>
        <p:nvPicPr>
          <p:cNvPr id="118" name="Image 117">
            <a:extLst>
              <a:ext uri="{FF2B5EF4-FFF2-40B4-BE49-F238E27FC236}">
                <a16:creationId xmlns:a16="http://schemas.microsoft.com/office/drawing/2014/main" id="{7AB25784-A56B-B570-3777-5D492D4CA3E2}"/>
              </a:ext>
            </a:extLst>
          </p:cNvPr>
          <p:cNvPicPr>
            <a:picLocks noChangeAspect="1"/>
          </p:cNvPicPr>
          <p:nvPr/>
        </p:nvPicPr>
        <p:blipFill>
          <a:blip r:embed="rId53"/>
          <a:stretch>
            <a:fillRect/>
          </a:stretch>
        </p:blipFill>
        <p:spPr>
          <a:xfrm>
            <a:off x="7605592" y="6040338"/>
            <a:ext cx="182214" cy="182214"/>
          </a:xfrm>
          <a:prstGeom prst="rect">
            <a:avLst/>
          </a:prstGeom>
        </p:spPr>
      </p:pic>
      <p:pic>
        <p:nvPicPr>
          <p:cNvPr id="119" name="Image 118" descr="Une image contenant Graphique, symbole, rouge, Rectangle&#10;&#10;Description générée automatiquement">
            <a:extLst>
              <a:ext uri="{FF2B5EF4-FFF2-40B4-BE49-F238E27FC236}">
                <a16:creationId xmlns:a16="http://schemas.microsoft.com/office/drawing/2014/main" id="{9A5EDE9A-E34E-8068-71B7-781F4D50F164}"/>
              </a:ext>
            </a:extLst>
          </p:cNvPr>
          <p:cNvPicPr>
            <a:picLocks noChangeAspect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578" y="1389088"/>
            <a:ext cx="317918" cy="168114"/>
          </a:xfrm>
          <a:prstGeom prst="rect">
            <a:avLst/>
          </a:prstGeom>
        </p:spPr>
      </p:pic>
      <p:pic>
        <p:nvPicPr>
          <p:cNvPr id="120" name="Image 119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7CD8D653-3452-292E-A2B1-57264A677108}"/>
              </a:ext>
            </a:extLst>
          </p:cNvPr>
          <p:cNvPicPr>
            <a:picLocks noChangeAspect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458" y="1651176"/>
            <a:ext cx="1133332" cy="558609"/>
          </a:xfrm>
          <a:prstGeom prst="rect">
            <a:avLst/>
          </a:prstGeom>
        </p:spPr>
      </p:pic>
      <p:pic>
        <p:nvPicPr>
          <p:cNvPr id="121" name="Image 120" descr="Une image contenant logo, Graphique, rouge, symbole&#10;&#10;Description générée automatiquement">
            <a:extLst>
              <a:ext uri="{FF2B5EF4-FFF2-40B4-BE49-F238E27FC236}">
                <a16:creationId xmlns:a16="http://schemas.microsoft.com/office/drawing/2014/main" id="{9C524AD6-DD1C-45A8-DBCB-95196364FB5B}"/>
              </a:ext>
            </a:extLst>
          </p:cNvPr>
          <p:cNvPicPr>
            <a:picLocks noChangeAspect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7527" y="1196946"/>
            <a:ext cx="340204" cy="174333"/>
          </a:xfrm>
          <a:prstGeom prst="rect">
            <a:avLst/>
          </a:prstGeom>
        </p:spPr>
      </p:pic>
      <p:pic>
        <p:nvPicPr>
          <p:cNvPr id="122" name="Image 121" descr="Une image contenant symbole, Bleu électrique, cercle, Graphique&#10;&#10;Description générée automatiquement">
            <a:extLst>
              <a:ext uri="{FF2B5EF4-FFF2-40B4-BE49-F238E27FC236}">
                <a16:creationId xmlns:a16="http://schemas.microsoft.com/office/drawing/2014/main" id="{97DF6B3D-B68B-B430-BE99-6D5C0C4867CA}"/>
              </a:ext>
            </a:extLst>
          </p:cNvPr>
          <p:cNvPicPr>
            <a:picLocks noChangeAspect="1"/>
          </p:cNvPicPr>
          <p:nvPr/>
        </p:nvPicPr>
        <p:blipFill>
          <a:blip r:embed="rId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1328" y="2050602"/>
            <a:ext cx="207663" cy="207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5036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739</Words>
  <Application>Microsoft Office PowerPoint</Application>
  <PresentationFormat>Grand écran</PresentationFormat>
  <Paragraphs>180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Arial Narrow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QUELIN Nicolas</dc:creator>
  <cp:lastModifiedBy>QUELIN Nicolas</cp:lastModifiedBy>
  <cp:revision>14</cp:revision>
  <dcterms:created xsi:type="dcterms:W3CDTF">2024-11-28T08:03:51Z</dcterms:created>
  <dcterms:modified xsi:type="dcterms:W3CDTF">2025-01-16T14:19:06Z</dcterms:modified>
</cp:coreProperties>
</file>